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4" r:id="rId3"/>
    <p:sldId id="270" r:id="rId5"/>
    <p:sldId id="256" r:id="rId6"/>
    <p:sldId id="277" r:id="rId7"/>
    <p:sldId id="278" r:id="rId8"/>
    <p:sldId id="258" r:id="rId9"/>
    <p:sldId id="279" r:id="rId10"/>
    <p:sldId id="280" r:id="rId11"/>
    <p:sldId id="259" r:id="rId12"/>
    <p:sldId id="265" r:id="rId13"/>
    <p:sldId id="276" r:id="rId14"/>
    <p:sldId id="261" r:id="rId15"/>
    <p:sldId id="267" r:id="rId16"/>
    <p:sldId id="260" r:id="rId17"/>
    <p:sldId id="266" r:id="rId18"/>
    <p:sldId id="262" r:id="rId19"/>
    <p:sldId id="271" r:id="rId20"/>
    <p:sldId id="273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875"/>
    <a:srgbClr val="0072A9"/>
    <a:srgbClr val="D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60"/>
  </p:normalViewPr>
  <p:slideViewPr>
    <p:cSldViewPr snapToGrid="0">
      <p:cViewPr>
        <p:scale>
          <a:sx n="89" d="100"/>
          <a:sy n="89" d="100"/>
        </p:scale>
        <p:origin x="350" y="14"/>
      </p:cViewPr>
      <p:guideLst>
        <p:guide orient="horz" pos="110"/>
        <p:guide orient="horz" pos="4320"/>
        <p:guide orient="horz" pos="3296"/>
        <p:guide orient="horz" pos="2606"/>
        <p:guide orient="horz" pos="1876"/>
        <p:guide pos="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6A5BD-8BA7-4900-AB15-0D3ECCC954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642B7-71B7-4C3E-9855-0D0DE388A0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86F7A-4C13-4512-9546-7A2E13DD49E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5BE2B-728A-4539-B86A-F2CEE53DE5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52424-72F4-440E-8E03-587598E5B1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F9EC1-C088-4DAC-AB69-D10F40584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EF9C9-4C84-4072-AFAA-D241A8D58A5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597D9-2D04-4C83-915B-79D3B5D496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8C279-DE8B-468B-BC28-587297351CC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8769B-FD91-4354-84DF-C542D236D2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9DB7B-3909-433D-9621-020AC3631DB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02487E-DA75-40AD-AFB9-B7E6678009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891DE-9EFB-436C-8098-DA346D61F73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19AB3-A56A-40DC-B315-4C9AF1D9AE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8A4FD-48AA-4EB3-ADAB-90805DF574A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9823B-989B-4FE0-A31C-A45838B71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83F5B-15CF-41AD-AAF7-C365C83FF08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C2566-FD93-41C5-8007-9C6D9D8DF8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8473D-2D84-413D-97BD-015ADE628A5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55DC8D-C4F0-4F0D-B826-92573808DA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A7D9F-B4F6-4B7D-8D30-9FDE43AA2D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07F97-2FC2-4714-850C-6700199D61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E2CA6-8D79-400E-AD1E-56E3E0DA2BA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D9D1E1-5454-45C3-93DA-86C3DA9ECB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2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3BA994-DBC0-4389-9AC3-50B67B3923E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A430D88-0AE5-4EDA-BDD3-1B97B5FCD56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2000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607820" y="1454150"/>
            <a:ext cx="886587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硬设答辩报告</a:t>
            </a:r>
            <a:endParaRPr lang="zh-CN" altLang="en-US" sz="4400" b="1" spc="3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music </a:t>
            </a:r>
            <a:r>
              <a:rPr lang="en-US" altLang="zh-CN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spy</a:t>
            </a:r>
            <a:endParaRPr lang="en-US" altLang="zh-CN" sz="4400" b="1" spc="3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 bwMode="auto">
          <a:xfrm>
            <a:off x="4171633" y="2984818"/>
            <a:ext cx="3846512" cy="361950"/>
            <a:chOff x="4154888" y="3453573"/>
            <a:chExt cx="3846874" cy="36104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2466012" y="3429000"/>
            <a:ext cx="2967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lecturer</a:t>
            </a:r>
            <a:r>
              <a: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：王治</a:t>
            </a:r>
            <a:endParaRPr lang="zh-CN" altLang="en-US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6475805" y="3429000"/>
            <a:ext cx="366641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2021.9.11</a:t>
            </a:r>
            <a:endParaRPr lang="en-US" altLang="zh-CN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17345" y="1292225"/>
            <a:ext cx="8956675" cy="2880360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10307320" y="3857943"/>
            <a:ext cx="1109663" cy="1130300"/>
            <a:chOff x="2666985" y="682103"/>
            <a:chExt cx="1109138" cy="1131217"/>
          </a:xfrm>
        </p:grpSpPr>
        <p:sp>
          <p:nvSpPr>
            <p:cNvPr id="40" name="矩形 39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809308" y="994093"/>
            <a:ext cx="1109662" cy="1131887"/>
            <a:chOff x="2666985" y="682103"/>
            <a:chExt cx="1109138" cy="1131217"/>
          </a:xfrm>
        </p:grpSpPr>
        <p:sp>
          <p:nvSpPr>
            <p:cNvPr id="45" name="矩形 44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085" y="462915"/>
            <a:ext cx="1283335" cy="128016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7" grpId="0"/>
      <p:bldP spid="9" grpId="0" bldLvl="0" animBg="1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82975" y="254000"/>
            <a:ext cx="8709025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381375" cy="585788"/>
            <a:chOff x="551544" y="82976"/>
            <a:chExt cx="3380742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原理介绍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46050" y="1195705"/>
            <a:ext cx="3505200" cy="4838700"/>
            <a:chOff x="146663" y="1194708"/>
            <a:chExt cx="2956560" cy="4838700"/>
          </a:xfrm>
        </p:grpSpPr>
        <p:grpSp>
          <p:nvGrpSpPr>
            <p:cNvPr id="11332" name="组合 8"/>
            <p:cNvGrpSpPr/>
            <p:nvPr/>
          </p:nvGrpSpPr>
          <p:grpSpPr bwMode="auto">
            <a:xfrm>
              <a:off x="146663" y="1194708"/>
              <a:ext cx="2956560" cy="4838700"/>
              <a:chOff x="146663" y="1194708"/>
              <a:chExt cx="2956560" cy="4838700"/>
            </a:xfrm>
          </p:grpSpPr>
          <p:grpSp>
            <p:nvGrpSpPr>
              <p:cNvPr id="11334" name="组合 3"/>
              <p:cNvGrpSpPr/>
              <p:nvPr/>
            </p:nvGrpSpPr>
            <p:grpSpPr bwMode="auto">
              <a:xfrm>
                <a:off x="146663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矩形 18"/>
              <p:cNvSpPr/>
              <p:nvPr/>
            </p:nvSpPr>
            <p:spPr>
              <a:xfrm>
                <a:off x="146663" y="5804808"/>
                <a:ext cx="2956560" cy="228600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333" name="文本框 2"/>
            <p:cNvSpPr txBox="1">
              <a:spLocks noChangeArrowheads="1"/>
            </p:cNvSpPr>
            <p:nvPr/>
          </p:nvSpPr>
          <p:spPr bwMode="auto">
            <a:xfrm>
              <a:off x="272393" y="1316300"/>
              <a:ext cx="2705100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初始化检查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82550" y="2124075"/>
            <a:ext cx="354203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void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printDetail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(uint8_t type, int value);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void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check_dfplayer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();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807460" y="1195705"/>
            <a:ext cx="3847465" cy="4838700"/>
            <a:chOff x="3179561" y="1194708"/>
            <a:chExt cx="3140115" cy="4838700"/>
          </a:xfrm>
        </p:grpSpPr>
        <p:grpSp>
          <p:nvGrpSpPr>
            <p:cNvPr id="11326" name="组合 19"/>
            <p:cNvGrpSpPr/>
            <p:nvPr/>
          </p:nvGrpSpPr>
          <p:grpSpPr bwMode="auto">
            <a:xfrm>
              <a:off x="3179561" y="1194708"/>
              <a:ext cx="3140115" cy="4838700"/>
              <a:chOff x="3179561" y="1194708"/>
              <a:chExt cx="3140115" cy="4838700"/>
            </a:xfrm>
          </p:grpSpPr>
          <p:grpSp>
            <p:nvGrpSpPr>
              <p:cNvPr id="11328" name="组合 27"/>
              <p:cNvGrpSpPr/>
              <p:nvPr/>
            </p:nvGrpSpPr>
            <p:grpSpPr bwMode="auto">
              <a:xfrm>
                <a:off x="3179561" y="1194708"/>
                <a:ext cx="3140115" cy="4838700"/>
                <a:chOff x="304800" y="1466850"/>
                <a:chExt cx="2873043" cy="4838700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72743" y="1466850"/>
                  <a:ext cx="2705100" cy="70485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" name="矩形 28"/>
              <p:cNvSpPr/>
              <p:nvPr/>
            </p:nvSpPr>
            <p:spPr>
              <a:xfrm>
                <a:off x="3179561" y="5804808"/>
                <a:ext cx="2956560" cy="2286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327" name="文本框 25"/>
            <p:cNvSpPr txBox="1">
              <a:spLocks noChangeArrowheads="1"/>
            </p:cNvSpPr>
            <p:nvPr/>
          </p:nvSpPr>
          <p:spPr bwMode="auto">
            <a:xfrm>
              <a:off x="3305291" y="1316300"/>
              <a:ext cx="27051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音乐频谱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032250" y="2156460"/>
            <a:ext cx="340106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void draw(void);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void 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draw_fft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(void);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 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randomArray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[16] = {4, 4, 4, 4, 4, 4, 4, 4, 4, 4, 4, 4, 4, 4, 4, 4};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const uint8_t 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rook_bitmap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[4] PROGMEM = {0x7f, 0x7f, 0x7f, 0x7f};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7840980" y="1195705"/>
            <a:ext cx="3725545" cy="4838700"/>
            <a:chOff x="6212458" y="1194708"/>
            <a:chExt cx="2956560" cy="4838700"/>
          </a:xfrm>
        </p:grpSpPr>
        <p:grpSp>
          <p:nvGrpSpPr>
            <p:cNvPr id="11320" name="组合 20"/>
            <p:cNvGrpSpPr/>
            <p:nvPr/>
          </p:nvGrpSpPr>
          <p:grpSpPr bwMode="auto">
            <a:xfrm>
              <a:off x="6212458" y="1194708"/>
              <a:ext cx="2956560" cy="4838700"/>
              <a:chOff x="6212458" y="1194708"/>
              <a:chExt cx="2956560" cy="4838700"/>
            </a:xfrm>
          </p:grpSpPr>
          <p:grpSp>
            <p:nvGrpSpPr>
              <p:cNvPr id="11322" name="组合 35"/>
              <p:cNvGrpSpPr/>
              <p:nvPr/>
            </p:nvGrpSpPr>
            <p:grpSpPr bwMode="auto">
              <a:xfrm>
                <a:off x="6212458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6212458" y="5804808"/>
                <a:ext cx="2956560" cy="228600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321" name="文本框 33"/>
            <p:cNvSpPr txBox="1">
              <a:spLocks noChangeArrowheads="1"/>
            </p:cNvSpPr>
            <p:nvPr/>
          </p:nvSpPr>
          <p:spPr bwMode="auto">
            <a:xfrm>
              <a:off x="6338188" y="1316300"/>
              <a:ext cx="2705100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摇杆行为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999095" y="2239645"/>
            <a:ext cx="340931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rocker_next_song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();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rocker_next_mode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();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82975" y="218489"/>
            <a:ext cx="8709025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09600" y="167632"/>
            <a:ext cx="3381375" cy="585788"/>
            <a:chOff x="551544" y="82976"/>
            <a:chExt cx="3380742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原理介绍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84837" y="1202680"/>
            <a:ext cx="2957513" cy="4838700"/>
            <a:chOff x="146663" y="1194708"/>
            <a:chExt cx="2956560" cy="4838700"/>
          </a:xfrm>
        </p:grpSpPr>
        <p:grpSp>
          <p:nvGrpSpPr>
            <p:cNvPr id="11332" name="组合 8"/>
            <p:cNvGrpSpPr/>
            <p:nvPr/>
          </p:nvGrpSpPr>
          <p:grpSpPr bwMode="auto">
            <a:xfrm>
              <a:off x="146663" y="1194708"/>
              <a:ext cx="2956560" cy="4838700"/>
              <a:chOff x="146663" y="1194708"/>
              <a:chExt cx="2956560" cy="4838700"/>
            </a:xfrm>
          </p:grpSpPr>
          <p:grpSp>
            <p:nvGrpSpPr>
              <p:cNvPr id="11334" name="组合 3"/>
              <p:cNvGrpSpPr/>
              <p:nvPr/>
            </p:nvGrpSpPr>
            <p:grpSpPr bwMode="auto">
              <a:xfrm>
                <a:off x="146663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9" name="矩形 18"/>
              <p:cNvSpPr/>
              <p:nvPr/>
            </p:nvSpPr>
            <p:spPr>
              <a:xfrm>
                <a:off x="146663" y="5804808"/>
                <a:ext cx="2956560" cy="228600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33" name="文本框 2"/>
            <p:cNvSpPr txBox="1">
              <a:spLocks noChangeArrowheads="1"/>
            </p:cNvSpPr>
            <p:nvPr/>
          </p:nvSpPr>
          <p:spPr bwMode="auto">
            <a:xfrm>
              <a:off x="272393" y="1316300"/>
              <a:ext cx="2705100" cy="82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录音中断设置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3299178" y="1202680"/>
            <a:ext cx="4122553" cy="4838700"/>
            <a:chOff x="3179561" y="1194708"/>
            <a:chExt cx="2956560" cy="4838700"/>
          </a:xfrm>
        </p:grpSpPr>
        <p:grpSp>
          <p:nvGrpSpPr>
            <p:cNvPr id="11326" name="组合 19"/>
            <p:cNvGrpSpPr/>
            <p:nvPr/>
          </p:nvGrpSpPr>
          <p:grpSpPr bwMode="auto">
            <a:xfrm>
              <a:off x="3179561" y="1194708"/>
              <a:ext cx="2956560" cy="4838700"/>
              <a:chOff x="3179561" y="1194708"/>
              <a:chExt cx="2956560" cy="4838700"/>
            </a:xfrm>
          </p:grpSpPr>
          <p:grpSp>
            <p:nvGrpSpPr>
              <p:cNvPr id="11328" name="组合 27"/>
              <p:cNvGrpSpPr/>
              <p:nvPr/>
            </p:nvGrpSpPr>
            <p:grpSpPr bwMode="auto">
              <a:xfrm>
                <a:off x="3179561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9" name="矩形 28"/>
              <p:cNvSpPr/>
              <p:nvPr/>
            </p:nvSpPr>
            <p:spPr>
              <a:xfrm>
                <a:off x="3179561" y="5804808"/>
                <a:ext cx="2956560" cy="2286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27" name="文本框 25"/>
            <p:cNvSpPr txBox="1">
              <a:spLocks noChangeArrowheads="1"/>
            </p:cNvSpPr>
            <p:nvPr/>
          </p:nvSpPr>
          <p:spPr bwMode="auto">
            <a:xfrm>
              <a:off x="3305291" y="1316300"/>
              <a:ext cx="2705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</a:rPr>
                <a:t>Play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7542961" y="1202939"/>
            <a:ext cx="4058035" cy="4797799"/>
            <a:chOff x="6212458" y="1194708"/>
            <a:chExt cx="2956560" cy="4838700"/>
          </a:xfrm>
        </p:grpSpPr>
        <p:grpSp>
          <p:nvGrpSpPr>
            <p:cNvPr id="11320" name="组合 20"/>
            <p:cNvGrpSpPr/>
            <p:nvPr/>
          </p:nvGrpSpPr>
          <p:grpSpPr bwMode="auto">
            <a:xfrm>
              <a:off x="6212458" y="1194708"/>
              <a:ext cx="2956560" cy="4838700"/>
              <a:chOff x="6212458" y="1194708"/>
              <a:chExt cx="2956560" cy="4838700"/>
            </a:xfrm>
          </p:grpSpPr>
          <p:grpSp>
            <p:nvGrpSpPr>
              <p:cNvPr id="11322" name="组合 35"/>
              <p:cNvGrpSpPr/>
              <p:nvPr/>
            </p:nvGrpSpPr>
            <p:grpSpPr bwMode="auto">
              <a:xfrm>
                <a:off x="6212458" y="1194708"/>
                <a:ext cx="2956560" cy="4838700"/>
                <a:chOff x="304800" y="1466850"/>
                <a:chExt cx="2705100" cy="483870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4800" y="1466850"/>
                  <a:ext cx="2705100" cy="704850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4800" y="2171700"/>
                  <a:ext cx="2705100" cy="41338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6212458" y="5804808"/>
                <a:ext cx="2956560" cy="228600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21" name="文本框 33"/>
            <p:cNvSpPr txBox="1">
              <a:spLocks noChangeArrowheads="1"/>
            </p:cNvSpPr>
            <p:nvPr/>
          </p:nvSpPr>
          <p:spPr bwMode="auto">
            <a:xfrm>
              <a:off x="6338188" y="1316300"/>
              <a:ext cx="27051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</a:rPr>
                <a:t>Record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algn="ctr" eaLnBrk="1" hangingPunct="1"/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2163445"/>
            <a:ext cx="3882390" cy="2630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167" y="1979447"/>
            <a:ext cx="3712893" cy="371714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1" y="2155269"/>
            <a:ext cx="2902061" cy="1521812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1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队伍分工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logo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159385"/>
            <a:ext cx="3629025" cy="114300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556000" cy="585788"/>
            <a:chOff x="551544" y="82976"/>
            <a:chExt cx="3554910" cy="584775"/>
          </a:xfrm>
        </p:grpSpPr>
        <p:sp>
          <p:nvSpPr>
            <p:cNvPr id="16423" name="文本框 12"/>
            <p:cNvSpPr txBox="1">
              <a:spLocks noChangeArrowheads="1"/>
            </p:cNvSpPr>
            <p:nvPr/>
          </p:nvSpPr>
          <p:spPr bwMode="auto">
            <a:xfrm>
              <a:off x="814614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队伍分工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678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6104612" y="947149"/>
            <a:ext cx="1081087" cy="1081087"/>
            <a:chOff x="6903720" y="991463"/>
            <a:chExt cx="1082040" cy="1082040"/>
          </a:xfrm>
        </p:grpSpPr>
        <p:sp>
          <p:nvSpPr>
            <p:cNvPr id="16421" name="Freeform 74"/>
            <p:cNvSpPr>
              <a:spLocks noEditPoints="1"/>
            </p:cNvSpPr>
            <p:nvPr/>
          </p:nvSpPr>
          <p:spPr bwMode="auto">
            <a:xfrm>
              <a:off x="7175611" y="1356515"/>
              <a:ext cx="538255" cy="351936"/>
            </a:xfrm>
            <a:custGeom>
              <a:avLst/>
              <a:gdLst>
                <a:gd name="T0" fmla="*/ 532084097 w 99"/>
                <a:gd name="T1" fmla="*/ 1700311104 h 65"/>
                <a:gd name="T2" fmla="*/ 1566686324 w 99"/>
                <a:gd name="T3" fmla="*/ 1905522278 h 65"/>
                <a:gd name="T4" fmla="*/ 2147483646 w 99"/>
                <a:gd name="T5" fmla="*/ 1670997542 h 65"/>
                <a:gd name="T6" fmla="*/ 2147483646 w 99"/>
                <a:gd name="T7" fmla="*/ 674260646 h 65"/>
                <a:gd name="T8" fmla="*/ 1566686324 w 99"/>
                <a:gd name="T9" fmla="*/ 820839283 h 65"/>
                <a:gd name="T10" fmla="*/ 532084097 w 99"/>
                <a:gd name="T11" fmla="*/ 674260646 h 65"/>
                <a:gd name="T12" fmla="*/ 532084097 w 99"/>
                <a:gd name="T13" fmla="*/ 1700311104 h 65"/>
                <a:gd name="T14" fmla="*/ 2147483646 w 99"/>
                <a:gd name="T15" fmla="*/ 234524736 h 65"/>
                <a:gd name="T16" fmla="*/ 2147483646 w 99"/>
                <a:gd name="T17" fmla="*/ 498368448 h 65"/>
                <a:gd name="T18" fmla="*/ 1566686324 w 99"/>
                <a:gd name="T19" fmla="*/ 703579622 h 65"/>
                <a:gd name="T20" fmla="*/ 206918271 w 99"/>
                <a:gd name="T21" fmla="*/ 498368448 h 65"/>
                <a:gd name="T22" fmla="*/ 206918271 w 99"/>
                <a:gd name="T23" fmla="*/ 996736896 h 65"/>
                <a:gd name="T24" fmla="*/ 266039330 w 99"/>
                <a:gd name="T25" fmla="*/ 1084682995 h 65"/>
                <a:gd name="T26" fmla="*/ 147802648 w 99"/>
                <a:gd name="T27" fmla="*/ 1201942656 h 65"/>
                <a:gd name="T28" fmla="*/ 59121059 w 99"/>
                <a:gd name="T29" fmla="*/ 1084682995 h 65"/>
                <a:gd name="T30" fmla="*/ 118242119 w 99"/>
                <a:gd name="T31" fmla="*/ 996736896 h 65"/>
                <a:gd name="T32" fmla="*/ 118242119 w 99"/>
                <a:gd name="T33" fmla="*/ 234524736 h 65"/>
                <a:gd name="T34" fmla="*/ 1566686324 w 99"/>
                <a:gd name="T35" fmla="*/ 0 h 65"/>
                <a:gd name="T36" fmla="*/ 2147483646 w 99"/>
                <a:gd name="T37" fmla="*/ 234524736 h 65"/>
                <a:gd name="T38" fmla="*/ 236478800 w 99"/>
                <a:gd name="T39" fmla="*/ 1231261632 h 65"/>
                <a:gd name="T40" fmla="*/ 88681589 w 99"/>
                <a:gd name="T41" fmla="*/ 1231261632 h 65"/>
                <a:gd name="T42" fmla="*/ 0 w 99"/>
                <a:gd name="T43" fmla="*/ 1700311104 h 65"/>
                <a:gd name="T44" fmla="*/ 59121059 w 99"/>
                <a:gd name="T45" fmla="*/ 1700311104 h 65"/>
                <a:gd name="T46" fmla="*/ 88681589 w 99"/>
                <a:gd name="T47" fmla="*/ 1641678566 h 65"/>
                <a:gd name="T48" fmla="*/ 88681589 w 99"/>
                <a:gd name="T49" fmla="*/ 1700311104 h 65"/>
                <a:gd name="T50" fmla="*/ 177363178 w 99"/>
                <a:gd name="T51" fmla="*/ 1729630080 h 65"/>
                <a:gd name="T52" fmla="*/ 206918271 w 99"/>
                <a:gd name="T53" fmla="*/ 1670997542 h 65"/>
                <a:gd name="T54" fmla="*/ 206918271 w 99"/>
                <a:gd name="T55" fmla="*/ 1729630080 h 65"/>
                <a:gd name="T56" fmla="*/ 236478800 w 99"/>
                <a:gd name="T57" fmla="*/ 1729630080 h 65"/>
                <a:gd name="T58" fmla="*/ 236478800 w 99"/>
                <a:gd name="T59" fmla="*/ 1495099930 h 65"/>
                <a:gd name="T60" fmla="*/ 266039330 w 99"/>
                <a:gd name="T61" fmla="*/ 1700311104 h 65"/>
                <a:gd name="T62" fmla="*/ 325160389 w 99"/>
                <a:gd name="T63" fmla="*/ 1700311104 h 65"/>
                <a:gd name="T64" fmla="*/ 236478800 w 99"/>
                <a:gd name="T65" fmla="*/ 1231261632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6903720" y="991463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7359402" y="947149"/>
            <a:ext cx="3836125" cy="933999"/>
            <a:chOff x="6875653" y="1014109"/>
            <a:chExt cx="2425721" cy="934697"/>
          </a:xfrm>
        </p:grpSpPr>
        <p:sp>
          <p:nvSpPr>
            <p:cNvPr id="37" name="文本框 36"/>
            <p:cNvSpPr txBox="1"/>
            <p:nvPr/>
          </p:nvSpPr>
          <p:spPr>
            <a:xfrm>
              <a:off x="6875653" y="1014109"/>
              <a:ext cx="2425721" cy="8922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王治</a:t>
              </a:r>
              <a:endParaRPr lang="en-US" altLang="zh-CN" sz="2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整体代码</a:t>
              </a:r>
              <a:r>
                <a:rPr lang="en-US" altLang="zh-CN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硬件组装</a:t>
              </a:r>
              <a:r>
                <a:rPr lang="en-US" altLang="zh-CN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调试</a:t>
              </a:r>
              <a:endParaRPr lang="zh-CN" altLang="en-US" sz="24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4985" y="1948806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 bwMode="auto">
          <a:xfrm>
            <a:off x="6105836" y="2302463"/>
            <a:ext cx="1081087" cy="1082675"/>
            <a:chOff x="6903720" y="2362906"/>
            <a:chExt cx="1082040" cy="1082040"/>
          </a:xfrm>
        </p:grpSpPr>
        <p:sp>
          <p:nvSpPr>
            <p:cNvPr id="16416" name="Freeform 306"/>
            <p:cNvSpPr>
              <a:spLocks noEditPoints="1"/>
            </p:cNvSpPr>
            <p:nvPr/>
          </p:nvSpPr>
          <p:spPr bwMode="auto">
            <a:xfrm>
              <a:off x="7174487" y="2631776"/>
              <a:ext cx="540505" cy="538049"/>
            </a:xfrm>
            <a:custGeom>
              <a:avLst/>
              <a:gdLst>
                <a:gd name="T0" fmla="*/ 1788465529 w 99"/>
                <a:gd name="T1" fmla="*/ 265839685 h 99"/>
                <a:gd name="T2" fmla="*/ 2147483646 w 99"/>
                <a:gd name="T3" fmla="*/ 295372596 h 99"/>
                <a:gd name="T4" fmla="*/ 2147483646 w 99"/>
                <a:gd name="T5" fmla="*/ 590750628 h 99"/>
                <a:gd name="T6" fmla="*/ 2147483646 w 99"/>
                <a:gd name="T7" fmla="*/ 915661571 h 99"/>
                <a:gd name="T8" fmla="*/ 2147483646 w 99"/>
                <a:gd name="T9" fmla="*/ 1122424562 h 99"/>
                <a:gd name="T10" fmla="*/ 2147483646 w 99"/>
                <a:gd name="T11" fmla="*/ 1683636844 h 99"/>
                <a:gd name="T12" fmla="*/ 2147483646 w 99"/>
                <a:gd name="T13" fmla="*/ 1772246449 h 99"/>
                <a:gd name="T14" fmla="*/ 2147483646 w 99"/>
                <a:gd name="T15" fmla="*/ 2147483646 h 99"/>
                <a:gd name="T16" fmla="*/ 2147483646 w 99"/>
                <a:gd name="T17" fmla="*/ 2147483646 h 99"/>
                <a:gd name="T18" fmla="*/ 2026926508 w 99"/>
                <a:gd name="T19" fmla="*/ 2147483646 h 99"/>
                <a:gd name="T20" fmla="*/ 1818269739 w 99"/>
                <a:gd name="T21" fmla="*/ 2147483646 h 99"/>
                <a:gd name="T22" fmla="*/ 1251924233 w 99"/>
                <a:gd name="T23" fmla="*/ 2147483646 h 99"/>
                <a:gd name="T24" fmla="*/ 1162500683 w 99"/>
                <a:gd name="T25" fmla="*/ 2147483646 h 99"/>
                <a:gd name="T26" fmla="*/ 536541297 w 99"/>
                <a:gd name="T27" fmla="*/ 2147483646 h 99"/>
                <a:gd name="T28" fmla="*/ 596155176 w 99"/>
                <a:gd name="T29" fmla="*/ 2147483646 h 99"/>
                <a:gd name="T30" fmla="*/ 89423549 w 99"/>
                <a:gd name="T31" fmla="*/ 2008547787 h 99"/>
                <a:gd name="T32" fmla="*/ 268270648 w 99"/>
                <a:gd name="T33" fmla="*/ 1801784795 h 99"/>
                <a:gd name="T34" fmla="*/ 0 w 99"/>
                <a:gd name="T35" fmla="*/ 1240572514 h 99"/>
                <a:gd name="T36" fmla="*/ 268270648 w 99"/>
                <a:gd name="T37" fmla="*/ 1151962909 h 99"/>
                <a:gd name="T38" fmla="*/ 298074858 w 99"/>
                <a:gd name="T39" fmla="*/ 531673935 h 99"/>
                <a:gd name="T40" fmla="*/ 566345507 w 99"/>
                <a:gd name="T41" fmla="*/ 590750628 h 99"/>
                <a:gd name="T42" fmla="*/ 924039704 w 99"/>
                <a:gd name="T43" fmla="*/ 88615040 h 99"/>
                <a:gd name="T44" fmla="*/ 1132696473 w 99"/>
                <a:gd name="T45" fmla="*/ 265839685 h 99"/>
                <a:gd name="T46" fmla="*/ 1699041980 w 99"/>
                <a:gd name="T47" fmla="*/ 0 h 99"/>
                <a:gd name="T48" fmla="*/ 1073077134 w 99"/>
                <a:gd name="T49" fmla="*/ 1713175190 h 99"/>
                <a:gd name="T50" fmla="*/ 1341347782 w 99"/>
                <a:gd name="T51" fmla="*/ 1388258812 h 99"/>
                <a:gd name="T52" fmla="*/ 1728846190 w 99"/>
                <a:gd name="T53" fmla="*/ 1624560150 h 99"/>
                <a:gd name="T54" fmla="*/ 1907693289 w 99"/>
                <a:gd name="T55" fmla="*/ 1654098497 h 99"/>
                <a:gd name="T56" fmla="*/ 1609618430 w 99"/>
                <a:gd name="T57" fmla="*/ 1595021804 h 99"/>
                <a:gd name="T58" fmla="*/ 1728846190 w 99"/>
                <a:gd name="T59" fmla="*/ 2038086133 h 99"/>
                <a:gd name="T60" fmla="*/ 2116350057 w 99"/>
                <a:gd name="T61" fmla="*/ 2097162827 h 99"/>
                <a:gd name="T62" fmla="*/ 2116350057 w 99"/>
                <a:gd name="T63" fmla="*/ 827046531 h 99"/>
                <a:gd name="T64" fmla="*/ 834616155 w 99"/>
                <a:gd name="T65" fmla="*/ 827046531 h 99"/>
                <a:gd name="T66" fmla="*/ 834616155 w 99"/>
                <a:gd name="T67" fmla="*/ 2097162827 h 99"/>
                <a:gd name="T68" fmla="*/ 1639428100 w 99"/>
                <a:gd name="T69" fmla="*/ 2147483646 h 99"/>
                <a:gd name="T70" fmla="*/ 1430771331 w 99"/>
                <a:gd name="T71" fmla="*/ 1949471093 h 99"/>
                <a:gd name="T72" fmla="*/ 1043272924 w 99"/>
                <a:gd name="T73" fmla="*/ 2147483646 h 99"/>
                <a:gd name="T74" fmla="*/ 1251924233 w 99"/>
                <a:gd name="T75" fmla="*/ 2097162827 h 99"/>
                <a:gd name="T76" fmla="*/ 1341347782 w 99"/>
                <a:gd name="T77" fmla="*/ 1535950545 h 99"/>
                <a:gd name="T78" fmla="*/ 1132696473 w 99"/>
                <a:gd name="T79" fmla="*/ 1742708102 h 99"/>
                <a:gd name="T80" fmla="*/ 1520194881 w 99"/>
                <a:gd name="T81" fmla="*/ 1092886216 h 99"/>
                <a:gd name="T82" fmla="*/ 1520194881 w 99"/>
                <a:gd name="T83" fmla="*/ 1358725900 h 99"/>
                <a:gd name="T84" fmla="*/ 1520194881 w 99"/>
                <a:gd name="T85" fmla="*/ 1092886216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6903720" y="2362906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7437682" y="2353320"/>
            <a:ext cx="3330641" cy="929425"/>
            <a:chOff x="7034928" y="1738036"/>
            <a:chExt cx="3330670" cy="928874"/>
          </a:xfrm>
        </p:grpSpPr>
        <p:sp>
          <p:nvSpPr>
            <p:cNvPr id="43" name="文本框 42"/>
            <p:cNvSpPr txBox="1"/>
            <p:nvPr/>
          </p:nvSpPr>
          <p:spPr>
            <a:xfrm>
              <a:off x="7034928" y="1738036"/>
              <a:ext cx="3330670" cy="892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朱健维</a:t>
              </a:r>
              <a:endParaRPr lang="en-US" altLang="zh-CN" sz="2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音乐频谱显示</a:t>
              </a:r>
              <a:r>
                <a:rPr lang="en-US" altLang="zh-CN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调试</a:t>
              </a:r>
              <a:endParaRPr lang="zh-CN" altLang="en-US" sz="24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7150850" y="2666910"/>
              <a:ext cx="2674358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 bwMode="auto">
          <a:xfrm>
            <a:off x="6105836" y="3674063"/>
            <a:ext cx="1081087" cy="1082675"/>
            <a:chOff x="6903720" y="3734349"/>
            <a:chExt cx="1082040" cy="1082040"/>
          </a:xfrm>
        </p:grpSpPr>
        <p:sp>
          <p:nvSpPr>
            <p:cNvPr id="16411" name="Freeform 30"/>
            <p:cNvSpPr>
              <a:spLocks noEditPoints="1"/>
            </p:cNvSpPr>
            <p:nvPr/>
          </p:nvSpPr>
          <p:spPr bwMode="auto">
            <a:xfrm>
              <a:off x="7243469" y="4020744"/>
              <a:ext cx="402542" cy="529054"/>
            </a:xfrm>
            <a:custGeom>
              <a:avLst/>
              <a:gdLst>
                <a:gd name="T0" fmla="*/ 1775455009 w 74"/>
                <a:gd name="T1" fmla="*/ 0 h 97"/>
                <a:gd name="T2" fmla="*/ 2130546011 w 74"/>
                <a:gd name="T3" fmla="*/ 327228080 h 97"/>
                <a:gd name="T4" fmla="*/ 2071366897 w 74"/>
                <a:gd name="T5" fmla="*/ 1546893900 h 97"/>
                <a:gd name="T6" fmla="*/ 1864231839 w 74"/>
                <a:gd name="T7" fmla="*/ 327228080 h 97"/>
                <a:gd name="T8" fmla="*/ 1775455009 w 74"/>
                <a:gd name="T9" fmla="*/ 237981579 h 97"/>
                <a:gd name="T10" fmla="*/ 769366557 w 74"/>
                <a:gd name="T11" fmla="*/ 327228080 h 97"/>
                <a:gd name="T12" fmla="*/ 769366557 w 74"/>
                <a:gd name="T13" fmla="*/ 535462644 h 97"/>
                <a:gd name="T14" fmla="*/ 562226060 w 74"/>
                <a:gd name="T15" fmla="*/ 713950192 h 97"/>
                <a:gd name="T16" fmla="*/ 355091002 w 74"/>
                <a:gd name="T17" fmla="*/ 713950192 h 97"/>
                <a:gd name="T18" fmla="*/ 236727335 w 74"/>
                <a:gd name="T19" fmla="*/ 2147483646 h 97"/>
                <a:gd name="T20" fmla="*/ 266319611 w 74"/>
                <a:gd name="T21" fmla="*/ 2147483646 h 97"/>
                <a:gd name="T22" fmla="*/ 828545671 w 74"/>
                <a:gd name="T23" fmla="*/ 2147483646 h 97"/>
                <a:gd name="T24" fmla="*/ 1094865282 w 74"/>
                <a:gd name="T25" fmla="*/ 2147483646 h 97"/>
                <a:gd name="T26" fmla="*/ 88771391 w 74"/>
                <a:gd name="T27" fmla="*/ 2147483646 h 97"/>
                <a:gd name="T28" fmla="*/ 88771391 w 74"/>
                <a:gd name="T29" fmla="*/ 2147483646 h 97"/>
                <a:gd name="T30" fmla="*/ 0 w 74"/>
                <a:gd name="T31" fmla="*/ 594956675 h 97"/>
                <a:gd name="T32" fmla="*/ 29592277 w 74"/>
                <a:gd name="T33" fmla="*/ 505715628 h 97"/>
                <a:gd name="T34" fmla="*/ 562226060 w 74"/>
                <a:gd name="T35" fmla="*/ 0 h 97"/>
                <a:gd name="T36" fmla="*/ 503046946 w 74"/>
                <a:gd name="T37" fmla="*/ 1546893900 h 97"/>
                <a:gd name="T38" fmla="*/ 798953394 w 74"/>
                <a:gd name="T39" fmla="*/ 1665881963 h 97"/>
                <a:gd name="T40" fmla="*/ 503046946 w 74"/>
                <a:gd name="T41" fmla="*/ 1546893900 h 97"/>
                <a:gd name="T42" fmla="*/ 503046946 w 74"/>
                <a:gd name="T43" fmla="*/ 1308906867 h 97"/>
                <a:gd name="T44" fmla="*/ 1657091342 w 74"/>
                <a:gd name="T45" fmla="*/ 1189918804 h 97"/>
                <a:gd name="T46" fmla="*/ 503046946 w 74"/>
                <a:gd name="T47" fmla="*/ 832943708 h 97"/>
                <a:gd name="T48" fmla="*/ 1657091342 w 74"/>
                <a:gd name="T49" fmla="*/ 981678787 h 97"/>
                <a:gd name="T50" fmla="*/ 503046946 w 74"/>
                <a:gd name="T51" fmla="*/ 832943708 h 97"/>
                <a:gd name="T52" fmla="*/ 1006093892 w 74"/>
                <a:gd name="T53" fmla="*/ 654456160 h 97"/>
                <a:gd name="T54" fmla="*/ 1657091342 w 74"/>
                <a:gd name="T55" fmla="*/ 505715628 h 97"/>
                <a:gd name="T56" fmla="*/ 1213228949 w 74"/>
                <a:gd name="T57" fmla="*/ 2052604074 h 97"/>
                <a:gd name="T58" fmla="*/ 1213228949 w 74"/>
                <a:gd name="T59" fmla="*/ 2052604074 h 97"/>
                <a:gd name="T60" fmla="*/ 917317061 w 74"/>
                <a:gd name="T61" fmla="*/ 1963363027 h 97"/>
                <a:gd name="T62" fmla="*/ 1390777170 w 74"/>
                <a:gd name="T63" fmla="*/ 2147483646 h 97"/>
                <a:gd name="T64" fmla="*/ 1745868172 w 74"/>
                <a:gd name="T65" fmla="*/ 2147483646 h 97"/>
                <a:gd name="T66" fmla="*/ 2100959174 w 74"/>
                <a:gd name="T67" fmla="*/ 2147483646 h 97"/>
                <a:gd name="T68" fmla="*/ 2130546011 w 74"/>
                <a:gd name="T69" fmla="*/ 2147483646 h 97"/>
                <a:gd name="T70" fmla="*/ 1864231839 w 74"/>
                <a:gd name="T71" fmla="*/ 2147483646 h 97"/>
                <a:gd name="T72" fmla="*/ 1893818676 w 74"/>
                <a:gd name="T73" fmla="*/ 1695628978 h 97"/>
                <a:gd name="T74" fmla="*/ 1124457559 w 74"/>
                <a:gd name="T75" fmla="*/ 1606387931 h 97"/>
                <a:gd name="T76" fmla="*/ 1242821226 w 74"/>
                <a:gd name="T77" fmla="*/ 1725381448 h 97"/>
                <a:gd name="T78" fmla="*/ 1183636673 w 74"/>
                <a:gd name="T79" fmla="*/ 2147483646 h 97"/>
                <a:gd name="T80" fmla="*/ 1686683619 w 74"/>
                <a:gd name="T81" fmla="*/ 2147483646 h 97"/>
                <a:gd name="T82" fmla="*/ 1745868172 w 74"/>
                <a:gd name="T83" fmla="*/ 1814622495 h 97"/>
                <a:gd name="T84" fmla="*/ 621410613 w 74"/>
                <a:gd name="T85" fmla="*/ 267728595 h 97"/>
                <a:gd name="T86" fmla="*/ 384683279 w 74"/>
                <a:gd name="T87" fmla="*/ 565209659 h 97"/>
                <a:gd name="T88" fmla="*/ 503046946 w 74"/>
                <a:gd name="T89" fmla="*/ 594956675 h 97"/>
                <a:gd name="T90" fmla="*/ 532639223 w 74"/>
                <a:gd name="T91" fmla="*/ 594956675 h 97"/>
                <a:gd name="T92" fmla="*/ 651002890 w 74"/>
                <a:gd name="T93" fmla="*/ 505715628 h 97"/>
                <a:gd name="T94" fmla="*/ 651002890 w 74"/>
                <a:gd name="T95" fmla="*/ 446216143 h 97"/>
                <a:gd name="T96" fmla="*/ 621410613 w 74"/>
                <a:gd name="T97" fmla="*/ 327228080 h 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6903720" y="3734349"/>
              <a:ext cx="1082040" cy="1082040"/>
            </a:xfrm>
            <a:prstGeom prst="round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7526373" y="3846930"/>
            <a:ext cx="2425700" cy="891540"/>
            <a:chOff x="6833347" y="934388"/>
            <a:chExt cx="2425721" cy="891012"/>
          </a:xfrm>
        </p:grpSpPr>
        <p:sp>
          <p:nvSpPr>
            <p:cNvPr id="51" name="文本框 50"/>
            <p:cNvSpPr txBox="1"/>
            <p:nvPr/>
          </p:nvSpPr>
          <p:spPr>
            <a:xfrm>
              <a:off x="6833347" y="934388"/>
              <a:ext cx="2425721" cy="8910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刘国鸿</a:t>
              </a:r>
              <a:endParaRPr lang="en-US" altLang="zh-CN" sz="2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终审报告</a:t>
              </a:r>
              <a:r>
                <a:rPr lang="en-US" altLang="zh-CN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调试</a:t>
              </a:r>
              <a:endParaRPr lang="zh-CN" altLang="en-US" sz="24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922248" y="1803774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>
            <a:off x="5546845" y="942658"/>
            <a:ext cx="0" cy="5243512"/>
          </a:xfrm>
          <a:prstGeom prst="line">
            <a:avLst/>
          </a:prstGeom>
          <a:ln>
            <a:solidFill>
              <a:srgbClr val="01559D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pic>
        <p:nvPicPr>
          <p:cNvPr id="2" name="图片 1" descr="jhk-16313316275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" y="1311910"/>
            <a:ext cx="4904740" cy="327025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26000" dir="5400000" sy="-100000" algn="bl" rotWithShape="0"/>
          </a:effectLst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1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改进方向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logo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159385"/>
            <a:ext cx="3629025" cy="114300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7263" y="254000"/>
            <a:ext cx="8694737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409950" cy="585788"/>
            <a:chOff x="551544" y="82976"/>
            <a:chExt cx="3409770" cy="584775"/>
          </a:xfrm>
        </p:grpSpPr>
        <p:sp>
          <p:nvSpPr>
            <p:cNvPr id="13358" name="文本框 12"/>
            <p:cNvSpPr txBox="1">
              <a:spLocks noChangeArrowheads="1"/>
            </p:cNvSpPr>
            <p:nvPr/>
          </p:nvSpPr>
          <p:spPr bwMode="auto">
            <a:xfrm>
              <a:off x="669474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改进方向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62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9440863" y="1147763"/>
            <a:ext cx="2200275" cy="2654300"/>
            <a:chOff x="9326343" y="1367749"/>
            <a:chExt cx="2200785" cy="2654355"/>
          </a:xfrm>
        </p:grpSpPr>
        <p:sp>
          <p:nvSpPr>
            <p:cNvPr id="19" name="L 形 18"/>
            <p:cNvSpPr/>
            <p:nvPr/>
          </p:nvSpPr>
          <p:spPr>
            <a:xfrm rot="5400000">
              <a:off x="9765528" y="2260503"/>
              <a:ext cx="1322415" cy="2200785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57" name="Freeform 288"/>
            <p:cNvSpPr>
              <a:spLocks noEditPoints="1"/>
            </p:cNvSpPr>
            <p:nvPr/>
          </p:nvSpPr>
          <p:spPr bwMode="auto">
            <a:xfrm>
              <a:off x="9884865" y="1367749"/>
              <a:ext cx="1083740" cy="1034481"/>
            </a:xfrm>
            <a:custGeom>
              <a:avLst/>
              <a:gdLst>
                <a:gd name="T0" fmla="*/ 2147483646 w 109"/>
                <a:gd name="T1" fmla="*/ 989411448 h 104"/>
                <a:gd name="T2" fmla="*/ 2147483646 w 109"/>
                <a:gd name="T3" fmla="*/ 2147483646 h 104"/>
                <a:gd name="T4" fmla="*/ 2147483646 w 109"/>
                <a:gd name="T5" fmla="*/ 2147483646 h 104"/>
                <a:gd name="T6" fmla="*/ 2147483646 w 109"/>
                <a:gd name="T7" fmla="*/ 2147483646 h 104"/>
                <a:gd name="T8" fmla="*/ 2147483646 w 109"/>
                <a:gd name="T9" fmla="*/ 2147483646 h 104"/>
                <a:gd name="T10" fmla="*/ 2147483646 w 109"/>
                <a:gd name="T11" fmla="*/ 2147483646 h 104"/>
                <a:gd name="T12" fmla="*/ 2147483646 w 109"/>
                <a:gd name="T13" fmla="*/ 2147483646 h 104"/>
                <a:gd name="T14" fmla="*/ 2147483646 w 109"/>
                <a:gd name="T15" fmla="*/ 2147483646 h 104"/>
                <a:gd name="T16" fmla="*/ 2147483646 w 109"/>
                <a:gd name="T17" fmla="*/ 2147483646 h 104"/>
                <a:gd name="T18" fmla="*/ 2147483646 w 109"/>
                <a:gd name="T19" fmla="*/ 0 h 104"/>
                <a:gd name="T20" fmla="*/ 2147483646 w 109"/>
                <a:gd name="T21" fmla="*/ 2147483646 h 104"/>
                <a:gd name="T22" fmla="*/ 2147483646 w 109"/>
                <a:gd name="T23" fmla="*/ 2147483646 h 104"/>
                <a:gd name="T24" fmla="*/ 2147483646 w 109"/>
                <a:gd name="T25" fmla="*/ 2147483646 h 104"/>
                <a:gd name="T26" fmla="*/ 2147483646 w 109"/>
                <a:gd name="T27" fmla="*/ 2147483646 h 104"/>
                <a:gd name="T28" fmla="*/ 2147483646 w 109"/>
                <a:gd name="T29" fmla="*/ 2147483646 h 104"/>
                <a:gd name="T30" fmla="*/ 2147483646 w 109"/>
                <a:gd name="T31" fmla="*/ 2147483646 h 104"/>
                <a:gd name="T32" fmla="*/ 2147483646 w 109"/>
                <a:gd name="T33" fmla="*/ 2147483646 h 104"/>
                <a:gd name="T34" fmla="*/ 2147483646 w 109"/>
                <a:gd name="T35" fmla="*/ 2147483646 h 104"/>
                <a:gd name="T36" fmla="*/ 2147483646 w 109"/>
                <a:gd name="T37" fmla="*/ 2147483646 h 104"/>
                <a:gd name="T38" fmla="*/ 2147483646 w 109"/>
                <a:gd name="T39" fmla="*/ 2147483646 h 104"/>
                <a:gd name="T40" fmla="*/ 2147483646 w 109"/>
                <a:gd name="T41" fmla="*/ 2147483646 h 104"/>
                <a:gd name="T42" fmla="*/ 2147483646 w 109"/>
                <a:gd name="T43" fmla="*/ 2147483646 h 104"/>
                <a:gd name="T44" fmla="*/ 2147483646 w 109"/>
                <a:gd name="T45" fmla="*/ 2147483646 h 104"/>
                <a:gd name="T46" fmla="*/ 2147483646 w 109"/>
                <a:gd name="T47" fmla="*/ 2147483646 h 104"/>
                <a:gd name="T48" fmla="*/ 2147483646 w 109"/>
                <a:gd name="T49" fmla="*/ 2147483646 h 104"/>
                <a:gd name="T50" fmla="*/ 2147483646 w 109"/>
                <a:gd name="T51" fmla="*/ 2147483646 h 104"/>
                <a:gd name="T52" fmla="*/ 2147483646 w 109"/>
                <a:gd name="T53" fmla="*/ 2147483646 h 104"/>
                <a:gd name="T54" fmla="*/ 2147483646 w 109"/>
                <a:gd name="T55" fmla="*/ 2147483646 h 104"/>
                <a:gd name="T56" fmla="*/ 2147483646 w 109"/>
                <a:gd name="T57" fmla="*/ 2147483646 h 104"/>
                <a:gd name="T58" fmla="*/ 2147483646 w 109"/>
                <a:gd name="T59" fmla="*/ 2147483646 h 104"/>
                <a:gd name="T60" fmla="*/ 2147483646 w 109"/>
                <a:gd name="T61" fmla="*/ 2147483646 h 104"/>
                <a:gd name="T62" fmla="*/ 2147483646 w 109"/>
                <a:gd name="T63" fmla="*/ 2147483646 h 104"/>
                <a:gd name="T64" fmla="*/ 2147483646 w 109"/>
                <a:gd name="T65" fmla="*/ 2147483646 h 104"/>
                <a:gd name="T66" fmla="*/ 2147483646 w 109"/>
                <a:gd name="T67" fmla="*/ 2147483646 h 104"/>
                <a:gd name="T68" fmla="*/ 2147483646 w 109"/>
                <a:gd name="T69" fmla="*/ 2147483646 h 104"/>
                <a:gd name="T70" fmla="*/ 2147483646 w 109"/>
                <a:gd name="T71" fmla="*/ 593652837 h 104"/>
                <a:gd name="T72" fmla="*/ 2147483646 w 109"/>
                <a:gd name="T73" fmla="*/ 1583064285 h 104"/>
                <a:gd name="T74" fmla="*/ 2147483646 w 109"/>
                <a:gd name="T75" fmla="*/ 593652837 h 104"/>
                <a:gd name="T76" fmla="*/ 2147483646 w 109"/>
                <a:gd name="T77" fmla="*/ 593652837 h 104"/>
                <a:gd name="T78" fmla="*/ 2147483646 w 109"/>
                <a:gd name="T79" fmla="*/ 1583064285 h 104"/>
                <a:gd name="T80" fmla="*/ 2147483646 w 109"/>
                <a:gd name="T81" fmla="*/ 1682006424 h 104"/>
                <a:gd name="T82" fmla="*/ 2147483646 w 109"/>
                <a:gd name="T83" fmla="*/ 791527169 h 104"/>
                <a:gd name="T84" fmla="*/ 2147483646 w 109"/>
                <a:gd name="T85" fmla="*/ 2077774982 h 104"/>
                <a:gd name="T86" fmla="*/ 2147483646 w 109"/>
                <a:gd name="T87" fmla="*/ 1682006424 h 104"/>
                <a:gd name="T88" fmla="*/ 2147483646 w 109"/>
                <a:gd name="T89" fmla="*/ 989411448 h 104"/>
                <a:gd name="T90" fmla="*/ 2147483646 w 109"/>
                <a:gd name="T91" fmla="*/ 1978832843 h 104"/>
                <a:gd name="T92" fmla="*/ 2147483646 w 109"/>
                <a:gd name="T93" fmla="*/ 1385180006 h 1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9" h="104">
                  <a:moveTo>
                    <a:pt x="62" y="0"/>
                  </a:moveTo>
                  <a:cubicBezTo>
                    <a:pt x="71" y="0"/>
                    <a:pt x="80" y="3"/>
                    <a:pt x="86" y="10"/>
                  </a:cubicBezTo>
                  <a:cubicBezTo>
                    <a:pt x="92" y="16"/>
                    <a:pt x="96" y="24"/>
                    <a:pt x="96" y="34"/>
                  </a:cubicBezTo>
                  <a:cubicBezTo>
                    <a:pt x="96" y="38"/>
                    <a:pt x="95" y="42"/>
                    <a:pt x="94" y="46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89" y="52"/>
                    <a:pt x="86" y="56"/>
                    <a:pt x="83" y="58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4" y="51"/>
                    <a:pt x="86" y="49"/>
                    <a:pt x="87" y="46"/>
                  </a:cubicBezTo>
                  <a:cubicBezTo>
                    <a:pt x="86" y="46"/>
                    <a:pt x="86" y="47"/>
                    <a:pt x="85" y="47"/>
                  </a:cubicBezTo>
                  <a:cubicBezTo>
                    <a:pt x="83" y="48"/>
                    <a:pt x="80" y="49"/>
                    <a:pt x="78" y="50"/>
                  </a:cubicBezTo>
                  <a:cubicBezTo>
                    <a:pt x="78" y="50"/>
                    <a:pt x="77" y="51"/>
                    <a:pt x="77" y="51"/>
                  </a:cubicBezTo>
                  <a:cubicBezTo>
                    <a:pt x="65" y="47"/>
                    <a:pt x="54" y="47"/>
                    <a:pt x="44" y="49"/>
                  </a:cubicBezTo>
                  <a:cubicBezTo>
                    <a:pt x="42" y="49"/>
                    <a:pt x="40" y="48"/>
                    <a:pt x="38" y="47"/>
                  </a:cubicBezTo>
                  <a:cubicBezTo>
                    <a:pt x="38" y="47"/>
                    <a:pt x="37" y="46"/>
                    <a:pt x="36" y="46"/>
                  </a:cubicBezTo>
                  <a:cubicBezTo>
                    <a:pt x="37" y="48"/>
                    <a:pt x="38" y="49"/>
                    <a:pt x="39" y="51"/>
                  </a:cubicBezTo>
                  <a:cubicBezTo>
                    <a:pt x="38" y="52"/>
                    <a:pt x="36" y="52"/>
                    <a:pt x="34" y="53"/>
                  </a:cubicBezTo>
                  <a:cubicBezTo>
                    <a:pt x="30" y="48"/>
                    <a:pt x="28" y="41"/>
                    <a:pt x="28" y="34"/>
                  </a:cubicBezTo>
                  <a:cubicBezTo>
                    <a:pt x="28" y="24"/>
                    <a:pt x="31" y="16"/>
                    <a:pt x="38" y="10"/>
                  </a:cubicBezTo>
                  <a:cubicBezTo>
                    <a:pt x="44" y="3"/>
                    <a:pt x="52" y="0"/>
                    <a:pt x="62" y="0"/>
                  </a:cubicBezTo>
                  <a:close/>
                  <a:moveTo>
                    <a:pt x="0" y="104"/>
                  </a:moveTo>
                  <a:cubicBezTo>
                    <a:pt x="37" y="103"/>
                    <a:pt x="37" y="103"/>
                    <a:pt x="37" y="103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83" y="72"/>
                    <a:pt x="70" y="74"/>
                    <a:pt x="49" y="6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66" y="70"/>
                    <a:pt x="73" y="68"/>
                    <a:pt x="77" y="64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38" y="44"/>
                    <a:pt x="15" y="73"/>
                    <a:pt x="0" y="104"/>
                  </a:cubicBezTo>
                  <a:close/>
                  <a:moveTo>
                    <a:pt x="90" y="35"/>
                  </a:moveTo>
                  <a:cubicBezTo>
                    <a:pt x="80" y="35"/>
                    <a:pt x="80" y="35"/>
                    <a:pt x="80" y="35"/>
                  </a:cubicBezTo>
                  <a:cubicBezTo>
                    <a:pt x="80" y="38"/>
                    <a:pt x="80" y="41"/>
                    <a:pt x="79" y="43"/>
                  </a:cubicBezTo>
                  <a:cubicBezTo>
                    <a:pt x="80" y="43"/>
                    <a:pt x="81" y="42"/>
                    <a:pt x="83" y="42"/>
                  </a:cubicBezTo>
                  <a:cubicBezTo>
                    <a:pt x="86" y="40"/>
                    <a:pt x="89" y="38"/>
                    <a:pt x="90" y="35"/>
                  </a:cubicBezTo>
                  <a:close/>
                  <a:moveTo>
                    <a:pt x="74" y="35"/>
                  </a:moveTo>
                  <a:cubicBezTo>
                    <a:pt x="64" y="35"/>
                    <a:pt x="64" y="35"/>
                    <a:pt x="64" y="3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7" y="46"/>
                    <a:pt x="70" y="46"/>
                    <a:pt x="73" y="45"/>
                  </a:cubicBezTo>
                  <a:cubicBezTo>
                    <a:pt x="74" y="42"/>
                    <a:pt x="74" y="39"/>
                    <a:pt x="74" y="35"/>
                  </a:cubicBezTo>
                  <a:close/>
                  <a:moveTo>
                    <a:pt x="59" y="35"/>
                  </a:moveTo>
                  <a:cubicBezTo>
                    <a:pt x="50" y="35"/>
                    <a:pt x="50" y="35"/>
                    <a:pt x="50" y="35"/>
                  </a:cubicBezTo>
                  <a:cubicBezTo>
                    <a:pt x="50" y="39"/>
                    <a:pt x="50" y="42"/>
                    <a:pt x="51" y="45"/>
                  </a:cubicBezTo>
                  <a:cubicBezTo>
                    <a:pt x="53" y="46"/>
                    <a:pt x="56" y="46"/>
                    <a:pt x="59" y="46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44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5" y="38"/>
                    <a:pt x="37" y="40"/>
                    <a:pt x="41" y="42"/>
                  </a:cubicBezTo>
                  <a:cubicBezTo>
                    <a:pt x="42" y="42"/>
                    <a:pt x="43" y="43"/>
                    <a:pt x="44" y="43"/>
                  </a:cubicBezTo>
                  <a:cubicBezTo>
                    <a:pt x="44" y="41"/>
                    <a:pt x="44" y="38"/>
                    <a:pt x="44" y="35"/>
                  </a:cubicBezTo>
                  <a:close/>
                  <a:moveTo>
                    <a:pt x="35" y="30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4" y="28"/>
                    <a:pt x="44" y="26"/>
                    <a:pt x="44" y="24"/>
                  </a:cubicBezTo>
                  <a:cubicBezTo>
                    <a:pt x="43" y="24"/>
                    <a:pt x="42" y="25"/>
                    <a:pt x="41" y="25"/>
                  </a:cubicBezTo>
                  <a:cubicBezTo>
                    <a:pt x="38" y="27"/>
                    <a:pt x="36" y="28"/>
                    <a:pt x="35" y="30"/>
                  </a:cubicBezTo>
                  <a:close/>
                  <a:moveTo>
                    <a:pt x="50" y="30"/>
                  </a:moveTo>
                  <a:cubicBezTo>
                    <a:pt x="59" y="30"/>
                    <a:pt x="59" y="30"/>
                    <a:pt x="59" y="3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1"/>
                    <a:pt x="53" y="22"/>
                    <a:pt x="51" y="22"/>
                  </a:cubicBezTo>
                  <a:cubicBezTo>
                    <a:pt x="50" y="25"/>
                    <a:pt x="50" y="27"/>
                    <a:pt x="50" y="30"/>
                  </a:cubicBezTo>
                  <a:close/>
                  <a:moveTo>
                    <a:pt x="64" y="30"/>
                  </a:moveTo>
                  <a:cubicBezTo>
                    <a:pt x="74" y="30"/>
                    <a:pt x="74" y="30"/>
                    <a:pt x="74" y="30"/>
                  </a:cubicBezTo>
                  <a:cubicBezTo>
                    <a:pt x="74" y="27"/>
                    <a:pt x="73" y="25"/>
                    <a:pt x="73" y="22"/>
                  </a:cubicBezTo>
                  <a:cubicBezTo>
                    <a:pt x="70" y="22"/>
                    <a:pt x="67" y="21"/>
                    <a:pt x="64" y="21"/>
                  </a:cubicBezTo>
                  <a:cubicBezTo>
                    <a:pt x="64" y="30"/>
                    <a:pt x="64" y="30"/>
                    <a:pt x="64" y="30"/>
                  </a:cubicBezTo>
                  <a:close/>
                  <a:moveTo>
                    <a:pt x="80" y="30"/>
                  </a:moveTo>
                  <a:cubicBezTo>
                    <a:pt x="89" y="30"/>
                    <a:pt x="89" y="30"/>
                    <a:pt x="89" y="30"/>
                  </a:cubicBezTo>
                  <a:cubicBezTo>
                    <a:pt x="87" y="28"/>
                    <a:pt x="85" y="27"/>
                    <a:pt x="83" y="25"/>
                  </a:cubicBezTo>
                  <a:cubicBezTo>
                    <a:pt x="81" y="25"/>
                    <a:pt x="80" y="24"/>
                    <a:pt x="79" y="24"/>
                  </a:cubicBezTo>
                  <a:cubicBezTo>
                    <a:pt x="79" y="26"/>
                    <a:pt x="80" y="28"/>
                    <a:pt x="80" y="30"/>
                  </a:cubicBezTo>
                  <a:close/>
                  <a:moveTo>
                    <a:pt x="64" y="6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7" y="15"/>
                    <a:pt x="69" y="16"/>
                    <a:pt x="71" y="16"/>
                  </a:cubicBezTo>
                  <a:cubicBezTo>
                    <a:pt x="71" y="15"/>
                    <a:pt x="70" y="14"/>
                    <a:pt x="70" y="13"/>
                  </a:cubicBezTo>
                  <a:cubicBezTo>
                    <a:pt x="68" y="10"/>
                    <a:pt x="66" y="7"/>
                    <a:pt x="64" y="6"/>
                  </a:cubicBezTo>
                  <a:close/>
                  <a:moveTo>
                    <a:pt x="59" y="15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7"/>
                    <a:pt x="55" y="10"/>
                    <a:pt x="54" y="13"/>
                  </a:cubicBezTo>
                  <a:cubicBezTo>
                    <a:pt x="53" y="14"/>
                    <a:pt x="53" y="15"/>
                    <a:pt x="52" y="16"/>
                  </a:cubicBezTo>
                  <a:cubicBezTo>
                    <a:pt x="55" y="16"/>
                    <a:pt x="57" y="15"/>
                    <a:pt x="59" y="15"/>
                  </a:cubicBezTo>
                  <a:close/>
                  <a:moveTo>
                    <a:pt x="46" y="17"/>
                  </a:moveTo>
                  <a:cubicBezTo>
                    <a:pt x="46" y="15"/>
                    <a:pt x="47" y="12"/>
                    <a:pt x="48" y="10"/>
                  </a:cubicBezTo>
                  <a:cubicBezTo>
                    <a:pt x="49" y="10"/>
                    <a:pt x="49" y="9"/>
                    <a:pt x="50" y="8"/>
                  </a:cubicBezTo>
                  <a:cubicBezTo>
                    <a:pt x="47" y="10"/>
                    <a:pt x="44" y="11"/>
                    <a:pt x="42" y="14"/>
                  </a:cubicBezTo>
                  <a:cubicBezTo>
                    <a:pt x="40" y="16"/>
                    <a:pt x="38" y="18"/>
                    <a:pt x="36" y="21"/>
                  </a:cubicBezTo>
                  <a:cubicBezTo>
                    <a:pt x="37" y="21"/>
                    <a:pt x="38" y="20"/>
                    <a:pt x="38" y="20"/>
                  </a:cubicBezTo>
                  <a:cubicBezTo>
                    <a:pt x="41" y="19"/>
                    <a:pt x="43" y="18"/>
                    <a:pt x="46" y="17"/>
                  </a:cubicBezTo>
                  <a:close/>
                  <a:moveTo>
                    <a:pt x="74" y="8"/>
                  </a:moveTo>
                  <a:cubicBezTo>
                    <a:pt x="74" y="9"/>
                    <a:pt x="75" y="10"/>
                    <a:pt x="75" y="10"/>
                  </a:cubicBezTo>
                  <a:cubicBezTo>
                    <a:pt x="76" y="12"/>
                    <a:pt x="77" y="15"/>
                    <a:pt x="78" y="17"/>
                  </a:cubicBezTo>
                  <a:cubicBezTo>
                    <a:pt x="80" y="18"/>
                    <a:pt x="83" y="19"/>
                    <a:pt x="85" y="20"/>
                  </a:cubicBezTo>
                  <a:cubicBezTo>
                    <a:pt x="86" y="20"/>
                    <a:pt x="86" y="21"/>
                    <a:pt x="87" y="21"/>
                  </a:cubicBezTo>
                  <a:cubicBezTo>
                    <a:pt x="86" y="18"/>
                    <a:pt x="84" y="16"/>
                    <a:pt x="82" y="14"/>
                  </a:cubicBezTo>
                  <a:cubicBezTo>
                    <a:pt x="79" y="11"/>
                    <a:pt x="77" y="10"/>
                    <a:pt x="74" y="8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576763" y="2724150"/>
            <a:ext cx="2205037" cy="2281238"/>
            <a:chOff x="4461681" y="2944009"/>
            <a:chExt cx="2205196" cy="2281860"/>
          </a:xfrm>
        </p:grpSpPr>
        <p:sp>
          <p:nvSpPr>
            <p:cNvPr id="22" name="L 形 21"/>
            <p:cNvSpPr/>
            <p:nvPr/>
          </p:nvSpPr>
          <p:spPr>
            <a:xfrm rot="5400000">
              <a:off x="4900524" y="3464277"/>
              <a:ext cx="1322749" cy="220043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等腰三角形 22"/>
            <p:cNvSpPr/>
            <p:nvPr/>
          </p:nvSpPr>
          <p:spPr>
            <a:xfrm>
              <a:off x="6292200" y="3302882"/>
              <a:ext cx="374677" cy="374752"/>
            </a:xfrm>
            <a:prstGeom prst="triangle">
              <a:avLst>
                <a:gd name="adj" fmla="val 10000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55" name="Freeform 48"/>
            <p:cNvSpPr>
              <a:spLocks noEditPoints="1"/>
            </p:cNvSpPr>
            <p:nvPr/>
          </p:nvSpPr>
          <p:spPr bwMode="auto">
            <a:xfrm>
              <a:off x="5430453" y="2944009"/>
              <a:ext cx="449918" cy="714745"/>
            </a:xfrm>
            <a:custGeom>
              <a:avLst/>
              <a:gdLst>
                <a:gd name="T0" fmla="*/ 2147483646 w 67"/>
                <a:gd name="T1" fmla="*/ 454665477 h 106"/>
                <a:gd name="T2" fmla="*/ 2147483646 w 67"/>
                <a:gd name="T3" fmla="*/ 2147483646 h 106"/>
                <a:gd name="T4" fmla="*/ 2147483646 w 67"/>
                <a:gd name="T5" fmla="*/ 2147483646 h 106"/>
                <a:gd name="T6" fmla="*/ 2147483646 w 67"/>
                <a:gd name="T7" fmla="*/ 2147483646 h 106"/>
                <a:gd name="T8" fmla="*/ 2147483646 w 67"/>
                <a:gd name="T9" fmla="*/ 2147483646 h 106"/>
                <a:gd name="T10" fmla="*/ 2147483646 w 67"/>
                <a:gd name="T11" fmla="*/ 2147483646 h 106"/>
                <a:gd name="T12" fmla="*/ 2147483646 w 67"/>
                <a:gd name="T13" fmla="*/ 2147483646 h 106"/>
                <a:gd name="T14" fmla="*/ 2147483646 w 67"/>
                <a:gd name="T15" fmla="*/ 2147483646 h 106"/>
                <a:gd name="T16" fmla="*/ 676408064 w 67"/>
                <a:gd name="T17" fmla="*/ 2147483646 h 106"/>
                <a:gd name="T18" fmla="*/ 541123765 w 67"/>
                <a:gd name="T19" fmla="*/ 2147483646 h 106"/>
                <a:gd name="T20" fmla="*/ 541123765 w 67"/>
                <a:gd name="T21" fmla="*/ 2147483646 h 106"/>
                <a:gd name="T22" fmla="*/ 541123765 w 67"/>
                <a:gd name="T23" fmla="*/ 2147483646 h 106"/>
                <a:gd name="T24" fmla="*/ 541123765 w 67"/>
                <a:gd name="T25" fmla="*/ 2147483646 h 106"/>
                <a:gd name="T26" fmla="*/ 676408064 w 67"/>
                <a:gd name="T27" fmla="*/ 2147483646 h 106"/>
                <a:gd name="T28" fmla="*/ 721500592 w 67"/>
                <a:gd name="T29" fmla="*/ 2147483646 h 106"/>
                <a:gd name="T30" fmla="*/ 0 w 67"/>
                <a:gd name="T31" fmla="*/ 1545858577 h 106"/>
                <a:gd name="T32" fmla="*/ 1488093712 w 67"/>
                <a:gd name="T33" fmla="*/ 0 h 106"/>
                <a:gd name="T34" fmla="*/ 1262624357 w 67"/>
                <a:gd name="T35" fmla="*/ 1864122389 h 106"/>
                <a:gd name="T36" fmla="*/ 1352816128 w 67"/>
                <a:gd name="T37" fmla="*/ 1773187945 h 106"/>
                <a:gd name="T38" fmla="*/ 1488093712 w 67"/>
                <a:gd name="T39" fmla="*/ 1864122389 h 106"/>
                <a:gd name="T40" fmla="*/ 1623378011 w 67"/>
                <a:gd name="T41" fmla="*/ 1773187945 h 106"/>
                <a:gd name="T42" fmla="*/ 1758662310 w 67"/>
                <a:gd name="T43" fmla="*/ 1864122389 h 106"/>
                <a:gd name="T44" fmla="*/ 1939032422 w 67"/>
                <a:gd name="T45" fmla="*/ 1727720723 h 106"/>
                <a:gd name="T46" fmla="*/ 1758662310 w 67"/>
                <a:gd name="T47" fmla="*/ 2147483646 h 106"/>
                <a:gd name="T48" fmla="*/ 1984131665 w 67"/>
                <a:gd name="T49" fmla="*/ 2147483646 h 106"/>
                <a:gd name="T50" fmla="*/ 1984131665 w 67"/>
                <a:gd name="T51" fmla="*/ 2147483646 h 106"/>
                <a:gd name="T52" fmla="*/ 2147483646 w 67"/>
                <a:gd name="T53" fmla="*/ 2136918978 h 106"/>
                <a:gd name="T54" fmla="*/ 2147483646 w 67"/>
                <a:gd name="T55" fmla="*/ 681994845 h 106"/>
                <a:gd name="T56" fmla="*/ 676408064 w 67"/>
                <a:gd name="T57" fmla="*/ 681994845 h 106"/>
                <a:gd name="T58" fmla="*/ 496031237 w 67"/>
                <a:gd name="T59" fmla="*/ 2147483646 h 106"/>
                <a:gd name="T60" fmla="*/ 1037155003 w 67"/>
                <a:gd name="T61" fmla="*/ 2147483646 h 106"/>
                <a:gd name="T62" fmla="*/ 1037155003 w 67"/>
                <a:gd name="T63" fmla="*/ 2147483646 h 106"/>
                <a:gd name="T64" fmla="*/ 1307723601 w 67"/>
                <a:gd name="T65" fmla="*/ 2147483646 h 106"/>
                <a:gd name="T66" fmla="*/ 1127346774 w 67"/>
                <a:gd name="T67" fmla="*/ 1727720723 h 106"/>
                <a:gd name="T68" fmla="*/ 1803754838 w 67"/>
                <a:gd name="T69" fmla="*/ 1955056833 h 106"/>
                <a:gd name="T70" fmla="*/ 1623378011 w 67"/>
                <a:gd name="T71" fmla="*/ 1909589611 h 106"/>
                <a:gd name="T72" fmla="*/ 1352816128 w 67"/>
                <a:gd name="T73" fmla="*/ 1909589611 h 106"/>
                <a:gd name="T74" fmla="*/ 1217531830 w 67"/>
                <a:gd name="T75" fmla="*/ 1909589611 h 106"/>
                <a:gd name="T76" fmla="*/ 1443001184 w 67"/>
                <a:gd name="T77" fmla="*/ 2147483646 h 106"/>
                <a:gd name="T78" fmla="*/ 1443001184 w 67"/>
                <a:gd name="T79" fmla="*/ 2147483646 h 106"/>
                <a:gd name="T80" fmla="*/ 1578285483 w 67"/>
                <a:gd name="T81" fmla="*/ 2147483646 h 106"/>
                <a:gd name="T82" fmla="*/ 1578285483 w 67"/>
                <a:gd name="T83" fmla="*/ 2147483646 h 106"/>
                <a:gd name="T84" fmla="*/ 1939032422 w 67"/>
                <a:gd name="T85" fmla="*/ 2147483646 h 106"/>
                <a:gd name="T86" fmla="*/ 1533192955 w 67"/>
                <a:gd name="T87" fmla="*/ 2147483646 h 106"/>
                <a:gd name="T88" fmla="*/ 1939032422 w 67"/>
                <a:gd name="T89" fmla="*/ 2147483646 h 106"/>
                <a:gd name="T90" fmla="*/ 766593120 w 67"/>
                <a:gd name="T91" fmla="*/ 2147483646 h 106"/>
                <a:gd name="T92" fmla="*/ 766593120 w 67"/>
                <a:gd name="T93" fmla="*/ 2147483646 h 106"/>
                <a:gd name="T94" fmla="*/ 2147483646 w 67"/>
                <a:gd name="T95" fmla="*/ 2147483646 h 106"/>
                <a:gd name="T96" fmla="*/ 2147483646 w 67"/>
                <a:gd name="T97" fmla="*/ 2147483646 h 106"/>
                <a:gd name="T98" fmla="*/ 766593120 w 67"/>
                <a:gd name="T99" fmla="*/ 2147483646 h 106"/>
                <a:gd name="T100" fmla="*/ 2147483646 w 67"/>
                <a:gd name="T101" fmla="*/ 2147483646 h 106"/>
                <a:gd name="T102" fmla="*/ 2147483646 w 67"/>
                <a:gd name="T103" fmla="*/ 2147483646 h 10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2089151" y="3551558"/>
            <a:ext cx="2205038" cy="2027237"/>
            <a:chOff x="2029350" y="3799864"/>
            <a:chExt cx="2205195" cy="2027888"/>
          </a:xfrm>
        </p:grpSpPr>
        <p:sp>
          <p:nvSpPr>
            <p:cNvPr id="26" name="L 形 25"/>
            <p:cNvSpPr/>
            <p:nvPr/>
          </p:nvSpPr>
          <p:spPr>
            <a:xfrm rot="5400000">
              <a:off x="2468160" y="4066130"/>
              <a:ext cx="1322812" cy="2200432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等腰三角形 26"/>
            <p:cNvSpPr/>
            <p:nvPr/>
          </p:nvSpPr>
          <p:spPr>
            <a:xfrm>
              <a:off x="3859868" y="3904673"/>
              <a:ext cx="374677" cy="374770"/>
            </a:xfrm>
            <a:prstGeom prst="triangle">
              <a:avLst>
                <a:gd name="adj" fmla="val 10000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52" name="Freeform 98"/>
            <p:cNvSpPr>
              <a:spLocks noEditPoints="1"/>
            </p:cNvSpPr>
            <p:nvPr/>
          </p:nvSpPr>
          <p:spPr bwMode="auto">
            <a:xfrm>
              <a:off x="2817995" y="3799864"/>
              <a:ext cx="623494" cy="479027"/>
            </a:xfrm>
            <a:custGeom>
              <a:avLst/>
              <a:gdLst>
                <a:gd name="T0" fmla="*/ 754775458 w 104"/>
                <a:gd name="T1" fmla="*/ 1577585607 h 80"/>
                <a:gd name="T2" fmla="*/ 467242807 w 104"/>
                <a:gd name="T3" fmla="*/ 2147483646 h 80"/>
                <a:gd name="T4" fmla="*/ 1186071437 w 104"/>
                <a:gd name="T5" fmla="*/ 2147483646 h 80"/>
                <a:gd name="T6" fmla="*/ 1833024399 w 104"/>
                <a:gd name="T7" fmla="*/ 2147483646 h 80"/>
                <a:gd name="T8" fmla="*/ 2147483646 w 104"/>
                <a:gd name="T9" fmla="*/ 2147483646 h 80"/>
                <a:gd name="T10" fmla="*/ 2147483646 w 104"/>
                <a:gd name="T11" fmla="*/ 2147483646 h 80"/>
                <a:gd name="T12" fmla="*/ 2147483646 w 104"/>
                <a:gd name="T13" fmla="*/ 1577585607 h 80"/>
                <a:gd name="T14" fmla="*/ 2147483646 w 104"/>
                <a:gd name="T15" fmla="*/ 1577585607 h 80"/>
                <a:gd name="T16" fmla="*/ 2147483646 w 104"/>
                <a:gd name="T17" fmla="*/ 1003914847 h 80"/>
                <a:gd name="T18" fmla="*/ 2147483646 w 104"/>
                <a:gd name="T19" fmla="*/ 896355322 h 80"/>
                <a:gd name="T20" fmla="*/ 2147483646 w 104"/>
                <a:gd name="T21" fmla="*/ 1219039885 h 80"/>
                <a:gd name="T22" fmla="*/ 2147483646 w 104"/>
                <a:gd name="T23" fmla="*/ 1828565816 h 80"/>
                <a:gd name="T24" fmla="*/ 2147483646 w 104"/>
                <a:gd name="T25" fmla="*/ 1828565816 h 80"/>
                <a:gd name="T26" fmla="*/ 2147483646 w 104"/>
                <a:gd name="T27" fmla="*/ 1219039885 h 80"/>
                <a:gd name="T28" fmla="*/ 2147483646 w 104"/>
                <a:gd name="T29" fmla="*/ 824644981 h 80"/>
                <a:gd name="T30" fmla="*/ 2147483646 w 104"/>
                <a:gd name="T31" fmla="*/ 788789810 h 80"/>
                <a:gd name="T32" fmla="*/ 2147483646 w 104"/>
                <a:gd name="T33" fmla="*/ 537815589 h 80"/>
                <a:gd name="T34" fmla="*/ 1868965231 w 104"/>
                <a:gd name="T35" fmla="*/ 0 h 80"/>
                <a:gd name="T36" fmla="*/ 0 w 104"/>
                <a:gd name="T37" fmla="*/ 537815589 h 80"/>
                <a:gd name="T38" fmla="*/ 0 w 104"/>
                <a:gd name="T39" fmla="*/ 788789810 h 80"/>
                <a:gd name="T40" fmla="*/ 682893794 w 104"/>
                <a:gd name="T41" fmla="*/ 1003914847 h 80"/>
                <a:gd name="T42" fmla="*/ 682893794 w 104"/>
                <a:gd name="T43" fmla="*/ 1577585607 h 80"/>
                <a:gd name="T44" fmla="*/ 754775458 w 104"/>
                <a:gd name="T45" fmla="*/ 1577585607 h 80"/>
                <a:gd name="T46" fmla="*/ 2147483646 w 104"/>
                <a:gd name="T47" fmla="*/ 1577585607 h 80"/>
                <a:gd name="T48" fmla="*/ 2147483646 w 104"/>
                <a:gd name="T49" fmla="*/ 1721000303 h 80"/>
                <a:gd name="T50" fmla="*/ 2147483646 w 104"/>
                <a:gd name="T51" fmla="*/ 2147483646 h 80"/>
                <a:gd name="T52" fmla="*/ 1833024399 w 104"/>
                <a:gd name="T53" fmla="*/ 2147483646 h 80"/>
                <a:gd name="T54" fmla="*/ 1329840760 w 104"/>
                <a:gd name="T55" fmla="*/ 2147483646 h 80"/>
                <a:gd name="T56" fmla="*/ 1114189773 w 104"/>
                <a:gd name="T57" fmla="*/ 1721000303 h 80"/>
                <a:gd name="T58" fmla="*/ 1114189773 w 104"/>
                <a:gd name="T59" fmla="*/ 1577585607 h 80"/>
                <a:gd name="T60" fmla="*/ 2147483646 w 104"/>
                <a:gd name="T61" fmla="*/ 1577585607 h 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4" h="80">
                  <a:moveTo>
                    <a:pt x="21" y="44"/>
                  </a:moveTo>
                  <a:cubicBezTo>
                    <a:pt x="13" y="73"/>
                    <a:pt x="13" y="73"/>
                    <a:pt x="1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8" y="78"/>
                    <a:pt x="44" y="80"/>
                    <a:pt x="51" y="80"/>
                  </a:cubicBezTo>
                  <a:cubicBezTo>
                    <a:pt x="58" y="80"/>
                    <a:pt x="64" y="78"/>
                    <a:pt x="69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lose/>
                  <a:moveTo>
                    <a:pt x="71" y="44"/>
                  </a:moveTo>
                  <a:cubicBezTo>
                    <a:pt x="72" y="46"/>
                    <a:pt x="72" y="47"/>
                    <a:pt x="72" y="48"/>
                  </a:cubicBezTo>
                  <a:cubicBezTo>
                    <a:pt x="72" y="55"/>
                    <a:pt x="69" y="61"/>
                    <a:pt x="65" y="66"/>
                  </a:cubicBezTo>
                  <a:cubicBezTo>
                    <a:pt x="62" y="70"/>
                    <a:pt x="57" y="73"/>
                    <a:pt x="51" y="73"/>
                  </a:cubicBezTo>
                  <a:cubicBezTo>
                    <a:pt x="46" y="73"/>
                    <a:pt x="41" y="70"/>
                    <a:pt x="37" y="66"/>
                  </a:cubicBezTo>
                  <a:cubicBezTo>
                    <a:pt x="33" y="61"/>
                    <a:pt x="31" y="55"/>
                    <a:pt x="31" y="48"/>
                  </a:cubicBezTo>
                  <a:cubicBezTo>
                    <a:pt x="31" y="47"/>
                    <a:pt x="31" y="46"/>
                    <a:pt x="31" y="44"/>
                  </a:cubicBezTo>
                  <a:lnTo>
                    <a:pt x="71" y="44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7008813" y="2006600"/>
            <a:ext cx="2205037" cy="2397125"/>
            <a:chOff x="6894012" y="2226903"/>
            <a:chExt cx="2205196" cy="2397084"/>
          </a:xfrm>
        </p:grpSpPr>
        <p:sp>
          <p:nvSpPr>
            <p:cNvPr id="30" name="L 形 29"/>
            <p:cNvSpPr/>
            <p:nvPr/>
          </p:nvSpPr>
          <p:spPr>
            <a:xfrm rot="5400000">
              <a:off x="7333047" y="2862588"/>
              <a:ext cx="1322364" cy="2200434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等腰三角形 30"/>
            <p:cNvSpPr/>
            <p:nvPr/>
          </p:nvSpPr>
          <p:spPr>
            <a:xfrm>
              <a:off x="8724531" y="2699970"/>
              <a:ext cx="374677" cy="374644"/>
            </a:xfrm>
            <a:prstGeom prst="triangle">
              <a:avLst>
                <a:gd name="adj" fmla="val 100000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49" name="Freeform 105"/>
            <p:cNvSpPr>
              <a:spLocks noEditPoints="1"/>
            </p:cNvSpPr>
            <p:nvPr/>
          </p:nvSpPr>
          <p:spPr bwMode="auto">
            <a:xfrm>
              <a:off x="7653443" y="2226903"/>
              <a:ext cx="681922" cy="824299"/>
            </a:xfrm>
            <a:custGeom>
              <a:avLst/>
              <a:gdLst>
                <a:gd name="T0" fmla="*/ 0 w 77"/>
                <a:gd name="T1" fmla="*/ 2147483646 h 93"/>
                <a:gd name="T2" fmla="*/ 2147483646 w 77"/>
                <a:gd name="T3" fmla="*/ 1571211392 h 93"/>
                <a:gd name="T4" fmla="*/ 2147483646 w 77"/>
                <a:gd name="T5" fmla="*/ 2042568605 h 93"/>
                <a:gd name="T6" fmla="*/ 2147483646 w 77"/>
                <a:gd name="T7" fmla="*/ 2121134049 h 93"/>
                <a:gd name="T8" fmla="*/ 2147483646 w 77"/>
                <a:gd name="T9" fmla="*/ 2121134049 h 93"/>
                <a:gd name="T10" fmla="*/ 2147483646 w 77"/>
                <a:gd name="T11" fmla="*/ 2121134049 h 93"/>
                <a:gd name="T12" fmla="*/ 2147483646 w 77"/>
                <a:gd name="T13" fmla="*/ 2147483646 h 93"/>
                <a:gd name="T14" fmla="*/ 2147483646 w 77"/>
                <a:gd name="T15" fmla="*/ 2147483646 h 93"/>
                <a:gd name="T16" fmla="*/ 2147483646 w 77"/>
                <a:gd name="T17" fmla="*/ 2147483646 h 93"/>
                <a:gd name="T18" fmla="*/ 2147483646 w 77"/>
                <a:gd name="T19" fmla="*/ 2147483646 h 93"/>
                <a:gd name="T20" fmla="*/ 2147483646 w 77"/>
                <a:gd name="T21" fmla="*/ 2147483646 h 93"/>
                <a:gd name="T22" fmla="*/ 2147483646 w 77"/>
                <a:gd name="T23" fmla="*/ 2147483646 h 93"/>
                <a:gd name="T24" fmla="*/ 2147483646 w 77"/>
                <a:gd name="T25" fmla="*/ 2147483646 h 93"/>
                <a:gd name="T26" fmla="*/ 2147483646 w 77"/>
                <a:gd name="T27" fmla="*/ 2147483646 h 93"/>
                <a:gd name="T28" fmla="*/ 2147483646 w 77"/>
                <a:gd name="T29" fmla="*/ 2147483646 h 93"/>
                <a:gd name="T30" fmla="*/ 2147483646 w 77"/>
                <a:gd name="T31" fmla="*/ 2147483646 h 93"/>
                <a:gd name="T32" fmla="*/ 2147483646 w 77"/>
                <a:gd name="T33" fmla="*/ 2147483646 h 93"/>
                <a:gd name="T34" fmla="*/ 2147483646 w 77"/>
                <a:gd name="T35" fmla="*/ 2147483646 h 93"/>
                <a:gd name="T36" fmla="*/ 2147483646 w 77"/>
                <a:gd name="T37" fmla="*/ 2147483646 h 93"/>
                <a:gd name="T38" fmla="*/ 2147483646 w 77"/>
                <a:gd name="T39" fmla="*/ 2147483646 h 93"/>
                <a:gd name="T40" fmla="*/ 2147483646 w 77"/>
                <a:gd name="T41" fmla="*/ 2147483646 h 93"/>
                <a:gd name="T42" fmla="*/ 2147483646 w 77"/>
                <a:gd name="T43" fmla="*/ 2147483646 h 93"/>
                <a:gd name="T44" fmla="*/ 2147483646 w 77"/>
                <a:gd name="T45" fmla="*/ 2147483646 h 93"/>
                <a:gd name="T46" fmla="*/ 2147483646 w 77"/>
                <a:gd name="T47" fmla="*/ 2147483646 h 93"/>
                <a:gd name="T48" fmla="*/ 2147483646 w 77"/>
                <a:gd name="T49" fmla="*/ 2147483646 h 93"/>
                <a:gd name="T50" fmla="*/ 2147483646 w 77"/>
                <a:gd name="T51" fmla="*/ 2147483646 h 93"/>
                <a:gd name="T52" fmla="*/ 2147483646 w 77"/>
                <a:gd name="T53" fmla="*/ 2147483646 h 93"/>
                <a:gd name="T54" fmla="*/ 2147483646 w 77"/>
                <a:gd name="T55" fmla="*/ 2147483646 h 93"/>
                <a:gd name="T56" fmla="*/ 2147483646 w 77"/>
                <a:gd name="T57" fmla="*/ 2147483646 h 93"/>
                <a:gd name="T58" fmla="*/ 549018059 w 77"/>
                <a:gd name="T59" fmla="*/ 2147483646 h 93"/>
                <a:gd name="T60" fmla="*/ 2147483646 w 77"/>
                <a:gd name="T61" fmla="*/ 2147483646 h 93"/>
                <a:gd name="T62" fmla="*/ 1490185549 w 77"/>
                <a:gd name="T63" fmla="*/ 2147483646 h 93"/>
                <a:gd name="T64" fmla="*/ 235289658 w 77"/>
                <a:gd name="T65" fmla="*/ 2147483646 h 93"/>
                <a:gd name="T66" fmla="*/ 2147483646 w 77"/>
                <a:gd name="T67" fmla="*/ 2147483646 h 93"/>
                <a:gd name="T68" fmla="*/ 2147483646 w 77"/>
                <a:gd name="T69" fmla="*/ 2147483646 h 93"/>
                <a:gd name="T70" fmla="*/ 2147483646 w 77"/>
                <a:gd name="T71" fmla="*/ 2147483646 h 93"/>
                <a:gd name="T72" fmla="*/ 2147483646 w 77"/>
                <a:gd name="T73" fmla="*/ 0 h 93"/>
                <a:gd name="T74" fmla="*/ 2147483646 w 77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2289175" y="4491038"/>
            <a:ext cx="3168650" cy="1067574"/>
            <a:chOff x="1896905" y="629070"/>
            <a:chExt cx="3168549" cy="1066897"/>
          </a:xfrm>
        </p:grpSpPr>
        <p:sp>
          <p:nvSpPr>
            <p:cNvPr id="34" name="文本框 33"/>
            <p:cNvSpPr txBox="1"/>
            <p:nvPr/>
          </p:nvSpPr>
          <p:spPr>
            <a:xfrm>
              <a:off x="1896905" y="629070"/>
              <a:ext cx="3168549" cy="3997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TFT</a:t>
              </a:r>
              <a:r>
                <a:rPr lang="zh-CN" altLang="en-US" sz="20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触控屏</a:t>
              </a:r>
              <a:endParaRPr lang="zh-CN" altLang="en-US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14367" y="1142320"/>
              <a:ext cx="2381174" cy="553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所有模式切换和换歌等操作都在触控屏上完成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993740" y="1019347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 bwMode="auto">
          <a:xfrm>
            <a:off x="4772644" y="3928909"/>
            <a:ext cx="3168650" cy="1691640"/>
            <a:chOff x="1770526" y="667467"/>
            <a:chExt cx="3168549" cy="1691816"/>
          </a:xfrm>
        </p:grpSpPr>
        <p:sp>
          <p:nvSpPr>
            <p:cNvPr id="38" name="文本框 37"/>
            <p:cNvSpPr txBox="1"/>
            <p:nvPr/>
          </p:nvSpPr>
          <p:spPr>
            <a:xfrm>
              <a:off x="1770526" y="667467"/>
              <a:ext cx="3168549" cy="1691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录音放音效果</a:t>
              </a:r>
              <a:endPara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ISD1820能够直接推动喇叭，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但音量不是很大。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可用LM386功率放大器；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837215" y="1181890"/>
              <a:ext cx="2324026" cy="3231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955639" y="1075199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 bwMode="auto">
          <a:xfrm>
            <a:off x="7162800" y="3328988"/>
            <a:ext cx="3168650" cy="1038185"/>
            <a:chOff x="1896905" y="667170"/>
            <a:chExt cx="3168549" cy="1038391"/>
          </a:xfrm>
        </p:grpSpPr>
        <p:sp>
          <p:nvSpPr>
            <p:cNvPr id="42" name="文本框 41"/>
            <p:cNvSpPr txBox="1"/>
            <p:nvPr/>
          </p:nvSpPr>
          <p:spPr>
            <a:xfrm>
              <a:off x="1896905" y="667170"/>
              <a:ext cx="3168549" cy="4001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语音交互</a:t>
              </a:r>
              <a:endParaRPr lang="zh-CN" altLang="en-US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96905" y="1151453"/>
              <a:ext cx="2312914" cy="5541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语音控制一些操作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（比如开始播放）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993740" y="1075238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 bwMode="auto">
          <a:xfrm>
            <a:off x="9623425" y="2787650"/>
            <a:ext cx="3168650" cy="864503"/>
            <a:chOff x="1896905" y="667170"/>
            <a:chExt cx="3168549" cy="864613"/>
          </a:xfrm>
        </p:grpSpPr>
        <p:sp>
          <p:nvSpPr>
            <p:cNvPr id="46" name="文本框 45"/>
            <p:cNvSpPr txBox="1"/>
            <p:nvPr/>
          </p:nvSpPr>
          <p:spPr>
            <a:xfrm>
              <a:off x="1896905" y="667170"/>
              <a:ext cx="3168549" cy="4001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外壳或者</a:t>
              </a:r>
              <a:r>
                <a:rPr lang="en-US" altLang="zh-CN" sz="20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PCB</a:t>
              </a:r>
              <a:endParaRPr lang="zh-CN" altLang="en-US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01668" y="1208577"/>
              <a:ext cx="2512932" cy="32320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增强集成度和外观美观性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1993740" y="1113315"/>
              <a:ext cx="1950975" cy="0"/>
            </a:xfrm>
            <a:prstGeom prst="line">
              <a:avLst/>
            </a:prstGeom>
            <a:ln>
              <a:solidFill>
                <a:srgbClr val="044875"/>
              </a:solidFill>
              <a:prstDash val="lgDashDot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 bwMode="auto">
          <a:xfrm>
            <a:off x="257175" y="4322763"/>
            <a:ext cx="1679575" cy="1568450"/>
            <a:chOff x="142583" y="4542955"/>
            <a:chExt cx="1679145" cy="1567915"/>
          </a:xfrm>
        </p:grpSpPr>
        <p:sp>
          <p:nvSpPr>
            <p:cNvPr id="50" name="L 形 49"/>
            <p:cNvSpPr/>
            <p:nvPr/>
          </p:nvSpPr>
          <p:spPr>
            <a:xfrm rot="5400000">
              <a:off x="477503" y="4766644"/>
              <a:ext cx="1009306" cy="1679145"/>
            </a:xfrm>
            <a:prstGeom prst="corner">
              <a:avLst>
                <a:gd name="adj1" fmla="val 21783"/>
                <a:gd name="adj2" fmla="val 21773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34" name="Freeform 46"/>
            <p:cNvSpPr>
              <a:spLocks noEditPoints="1"/>
            </p:cNvSpPr>
            <p:nvPr/>
          </p:nvSpPr>
          <p:spPr bwMode="auto">
            <a:xfrm>
              <a:off x="757315" y="4542955"/>
              <a:ext cx="449681" cy="453558"/>
            </a:xfrm>
            <a:custGeom>
              <a:avLst/>
              <a:gdLst>
                <a:gd name="T0" fmla="*/ 905368453 w 98"/>
                <a:gd name="T1" fmla="*/ 1595177230 h 99"/>
                <a:gd name="T2" fmla="*/ 842202039 w 98"/>
                <a:gd name="T3" fmla="*/ 1469243874 h 99"/>
                <a:gd name="T4" fmla="*/ 779040212 w 98"/>
                <a:gd name="T5" fmla="*/ 1553197918 h 99"/>
                <a:gd name="T6" fmla="*/ 736926210 w 98"/>
                <a:gd name="T7" fmla="*/ 1595177230 h 99"/>
                <a:gd name="T8" fmla="*/ 673764384 w 98"/>
                <a:gd name="T9" fmla="*/ 1574189865 h 99"/>
                <a:gd name="T10" fmla="*/ 42109414 w 98"/>
                <a:gd name="T11" fmla="*/ 944513919 h 99"/>
                <a:gd name="T12" fmla="*/ 147385242 w 98"/>
                <a:gd name="T13" fmla="*/ 209891982 h 99"/>
                <a:gd name="T14" fmla="*/ 842202039 w 98"/>
                <a:gd name="T15" fmla="*/ 545717320 h 99"/>
                <a:gd name="T16" fmla="*/ 1494909422 w 98"/>
                <a:gd name="T17" fmla="*/ 0 h 99"/>
                <a:gd name="T18" fmla="*/ 1010644282 w 98"/>
                <a:gd name="T19" fmla="*/ 1658143908 h 99"/>
                <a:gd name="T20" fmla="*/ 736926210 w 98"/>
                <a:gd name="T21" fmla="*/ 2077927872 h 99"/>
                <a:gd name="T22" fmla="*/ 610597969 w 98"/>
                <a:gd name="T23" fmla="*/ 1993969247 h 99"/>
                <a:gd name="T24" fmla="*/ 905368453 w 98"/>
                <a:gd name="T25" fmla="*/ 1595177230 h 99"/>
                <a:gd name="T26" fmla="*/ 989587281 w 98"/>
                <a:gd name="T27" fmla="*/ 1196380632 h 99"/>
                <a:gd name="T28" fmla="*/ 1052753695 w 98"/>
                <a:gd name="T29" fmla="*/ 1322318570 h 99"/>
                <a:gd name="T30" fmla="*/ 1368581181 w 98"/>
                <a:gd name="T31" fmla="*/ 377804651 h 99"/>
                <a:gd name="T32" fmla="*/ 989587281 w 98"/>
                <a:gd name="T33" fmla="*/ 671655258 h 99"/>
                <a:gd name="T34" fmla="*/ 968534868 w 98"/>
                <a:gd name="T35" fmla="*/ 713629990 h 99"/>
                <a:gd name="T36" fmla="*/ 989587281 w 98"/>
                <a:gd name="T37" fmla="*/ 1196380632 h 99"/>
                <a:gd name="T38" fmla="*/ 589540968 w 98"/>
                <a:gd name="T39" fmla="*/ 1322318570 h 99"/>
                <a:gd name="T40" fmla="*/ 336879898 w 98"/>
                <a:gd name="T41" fmla="*/ 503738008 h 99"/>
                <a:gd name="T42" fmla="*/ 336879898 w 98"/>
                <a:gd name="T43" fmla="*/ 503738008 h 99"/>
                <a:gd name="T44" fmla="*/ 694816797 w 98"/>
                <a:gd name="T45" fmla="*/ 1280339257 h 99"/>
                <a:gd name="T46" fmla="*/ 273718072 w 98"/>
                <a:gd name="T47" fmla="*/ 440771330 h 99"/>
                <a:gd name="T48" fmla="*/ 210551657 w 98"/>
                <a:gd name="T49" fmla="*/ 923521972 h 99"/>
                <a:gd name="T50" fmla="*/ 589540968 w 98"/>
                <a:gd name="T51" fmla="*/ 1322318570 h 99"/>
                <a:gd name="T52" fmla="*/ 1158029524 w 98"/>
                <a:gd name="T53" fmla="*/ 1343305936 h 99"/>
                <a:gd name="T54" fmla="*/ 1431747595 w 98"/>
                <a:gd name="T55" fmla="*/ 377804651 h 99"/>
                <a:gd name="T56" fmla="*/ 1158029524 w 98"/>
                <a:gd name="T57" fmla="*/ 1343305936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8" h="99">
                  <a:moveTo>
                    <a:pt x="43" y="76"/>
                  </a:moveTo>
                  <a:cubicBezTo>
                    <a:pt x="42" y="75"/>
                    <a:pt x="41" y="73"/>
                    <a:pt x="40" y="70"/>
                  </a:cubicBezTo>
                  <a:cubicBezTo>
                    <a:pt x="39" y="71"/>
                    <a:pt x="38" y="73"/>
                    <a:pt x="37" y="74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25" y="72"/>
                    <a:pt x="4" y="62"/>
                    <a:pt x="2" y="45"/>
                  </a:cubicBezTo>
                  <a:cubicBezTo>
                    <a:pt x="0" y="28"/>
                    <a:pt x="10" y="19"/>
                    <a:pt x="7" y="10"/>
                  </a:cubicBezTo>
                  <a:cubicBezTo>
                    <a:pt x="21" y="13"/>
                    <a:pt x="33" y="19"/>
                    <a:pt x="40" y="26"/>
                  </a:cubicBezTo>
                  <a:cubicBezTo>
                    <a:pt x="52" y="11"/>
                    <a:pt x="67" y="11"/>
                    <a:pt x="71" y="0"/>
                  </a:cubicBezTo>
                  <a:cubicBezTo>
                    <a:pt x="98" y="38"/>
                    <a:pt x="94" y="74"/>
                    <a:pt x="48" y="79"/>
                  </a:cubicBezTo>
                  <a:cubicBezTo>
                    <a:pt x="44" y="86"/>
                    <a:pt x="40" y="93"/>
                    <a:pt x="35" y="99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4" y="89"/>
                    <a:pt x="39" y="83"/>
                    <a:pt x="43" y="76"/>
                  </a:cubicBezTo>
                  <a:close/>
                  <a:moveTo>
                    <a:pt x="47" y="57"/>
                  </a:moveTo>
                  <a:cubicBezTo>
                    <a:pt x="48" y="60"/>
                    <a:pt x="49" y="62"/>
                    <a:pt x="50" y="63"/>
                  </a:cubicBezTo>
                  <a:cubicBezTo>
                    <a:pt x="56" y="49"/>
                    <a:pt x="61" y="33"/>
                    <a:pt x="65" y="18"/>
                  </a:cubicBezTo>
                  <a:cubicBezTo>
                    <a:pt x="61" y="22"/>
                    <a:pt x="53" y="24"/>
                    <a:pt x="47" y="32"/>
                  </a:cubicBezTo>
                  <a:cubicBezTo>
                    <a:pt x="47" y="33"/>
                    <a:pt x="46" y="33"/>
                    <a:pt x="46" y="34"/>
                  </a:cubicBezTo>
                  <a:cubicBezTo>
                    <a:pt x="50" y="41"/>
                    <a:pt x="50" y="49"/>
                    <a:pt x="47" y="57"/>
                  </a:cubicBezTo>
                  <a:close/>
                  <a:moveTo>
                    <a:pt x="28" y="63"/>
                  </a:moveTo>
                  <a:cubicBezTo>
                    <a:pt x="25" y="49"/>
                    <a:pt x="22" y="36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2" y="33"/>
                    <a:pt x="29" y="46"/>
                    <a:pt x="33" y="61"/>
                  </a:cubicBezTo>
                  <a:cubicBezTo>
                    <a:pt x="47" y="44"/>
                    <a:pt x="38" y="27"/>
                    <a:pt x="13" y="21"/>
                  </a:cubicBezTo>
                  <a:cubicBezTo>
                    <a:pt x="15" y="27"/>
                    <a:pt x="9" y="33"/>
                    <a:pt x="10" y="44"/>
                  </a:cubicBezTo>
                  <a:cubicBezTo>
                    <a:pt x="11" y="56"/>
                    <a:pt x="24" y="61"/>
                    <a:pt x="28" y="63"/>
                  </a:cubicBezTo>
                  <a:close/>
                  <a:moveTo>
                    <a:pt x="55" y="64"/>
                  </a:moveTo>
                  <a:cubicBezTo>
                    <a:pt x="80" y="60"/>
                    <a:pt x="83" y="40"/>
                    <a:pt x="68" y="18"/>
                  </a:cubicBezTo>
                  <a:cubicBezTo>
                    <a:pt x="67" y="31"/>
                    <a:pt x="62" y="48"/>
                    <a:pt x="55" y="64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574675" y="5162232"/>
            <a:ext cx="1930400" cy="11988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音乐频谱</a:t>
            </a:r>
            <a:endParaRPr lang="en-US" altLang="zh-CN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更大的显示屏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374650" y="1177925"/>
            <a:ext cx="7248525" cy="1219200"/>
            <a:chOff x="374813" y="940642"/>
            <a:chExt cx="7248135" cy="1220169"/>
          </a:xfrm>
        </p:grpSpPr>
        <p:sp>
          <p:nvSpPr>
            <p:cNvPr id="2" name="矩形 1"/>
            <p:cNvSpPr/>
            <p:nvPr/>
          </p:nvSpPr>
          <p:spPr>
            <a:xfrm>
              <a:off x="374813" y="962885"/>
              <a:ext cx="176204" cy="1197926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00226" y="940642"/>
              <a:ext cx="7022722" cy="4047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 bwMode="auto">
          <a:xfrm>
            <a:off x="4839494" y="4472377"/>
            <a:ext cx="2513012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463106" y="5620660"/>
            <a:ext cx="1473645" cy="0"/>
          </a:xfrm>
          <a:prstGeom prst="line">
            <a:avLst/>
          </a:prstGeom>
          <a:ln>
            <a:solidFill>
              <a:srgbClr val="044875"/>
            </a:solidFill>
            <a:prstDash val="lgDashDot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697230"/>
            <a:ext cx="2900680" cy="226123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anose="020B0806030902050204" pitchFamily="34" charset="0"/>
              </a:rPr>
              <a:t>6</a:t>
            </a:r>
            <a:endParaRPr lang="zh-CN" altLang="en-US" sz="1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logo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159385"/>
            <a:ext cx="3629025" cy="114300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97263" y="254000"/>
            <a:ext cx="8694737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550863" y="82550"/>
            <a:ext cx="3409950" cy="583565"/>
            <a:chOff x="551544" y="82976"/>
            <a:chExt cx="3409770" cy="582556"/>
          </a:xfrm>
        </p:grpSpPr>
        <p:sp>
          <p:nvSpPr>
            <p:cNvPr id="14360" name="文本框 4"/>
            <p:cNvSpPr txBox="1">
              <a:spLocks noChangeArrowheads="1"/>
            </p:cNvSpPr>
            <p:nvPr/>
          </p:nvSpPr>
          <p:spPr bwMode="auto">
            <a:xfrm>
              <a:off x="669474" y="111278"/>
              <a:ext cx="3291840" cy="521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现场</a:t>
              </a:r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1544" y="82976"/>
              <a:ext cx="723862" cy="5825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06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39480" y="4116070"/>
            <a:ext cx="3512820" cy="2341880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414338" y="927100"/>
            <a:ext cx="8310562" cy="704850"/>
            <a:chOff x="413564" y="926315"/>
            <a:chExt cx="8311335" cy="704850"/>
          </a:xfrm>
        </p:grpSpPr>
        <p:sp>
          <p:nvSpPr>
            <p:cNvPr id="10" name="矩形 9"/>
            <p:cNvSpPr/>
            <p:nvPr/>
          </p:nvSpPr>
          <p:spPr>
            <a:xfrm>
              <a:off x="413564" y="926315"/>
              <a:ext cx="6601439" cy="704850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015003" y="926315"/>
              <a:ext cx="1709896" cy="7048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" name="燕尾形 16"/>
          <p:cNvSpPr/>
          <p:nvPr/>
        </p:nvSpPr>
        <p:spPr>
          <a:xfrm>
            <a:off x="7869238" y="1089025"/>
            <a:ext cx="447675" cy="38893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100" y="1776413"/>
            <a:ext cx="3168650" cy="5219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rPr>
              <a:t>演示</a:t>
            </a:r>
            <a:r>
              <a:rPr lang="zh-CN" altLang="en-US" sz="28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rPr>
              <a:t>视频</a:t>
            </a:r>
            <a:endParaRPr lang="zh-CN" altLang="en-US" sz="2800" b="1" dirty="0">
              <a:solidFill>
                <a:srgbClr val="044875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149793" y="1892935"/>
            <a:ext cx="4468812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ts val="2000"/>
              </a:lnSpc>
            </a:pPr>
            <a:r>
              <a:rPr lang="en-US" altLang="zh-CN" sz="2800" dirty="0">
                <a:solidFill>
                  <a:srgbClr val="044875"/>
                </a:solidFill>
                <a:cs typeface="Arial" panose="020B0604020202020204" pitchFamily="34" charset="0"/>
              </a:rPr>
              <a:t>Music Spy</a:t>
            </a:r>
            <a:r>
              <a:rPr lang="zh-CN" altLang="en-US" sz="2800" dirty="0">
                <a:solidFill>
                  <a:srgbClr val="044875"/>
                </a:solidFill>
                <a:cs typeface="Arial" panose="020B0604020202020204" pitchFamily="34" charset="0"/>
              </a:rPr>
              <a:t>！！！</a:t>
            </a:r>
            <a:endParaRPr lang="zh-CN" altLang="en-US" sz="2800" dirty="0">
              <a:solidFill>
                <a:srgbClr val="044875"/>
              </a:solidFill>
              <a:cs typeface="Arial" panose="020B0604020202020204" pitchFamily="34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539480" y="4170680"/>
            <a:ext cx="83058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绿灯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--&gt;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播放歌曲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742950" lvl="1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DFPlayer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钟蓝灯亮起证明播放成功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742950" lvl="1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</a:rPr>
              <a:t>向下摇杆切歌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285750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向右摇杆切换模式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285750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蓝灯</a:t>
            </a: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--&gt;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录音放音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742950" lvl="1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ISD1820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红灯亮起开始录音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742950" lvl="1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10s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后自动播放所录声音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  <a:p>
            <a:pPr marL="285750" lvl="0" indent="-285750" eaLnBrk="1" hangingPunct="1">
              <a:lnSpc>
                <a:spcPts val="2300"/>
              </a:lnSpc>
              <a:buFont typeface="Wingdings" panose="05000000000000000000" pitchFamily="2" charset="2"/>
              <a:buChar char="Ø"/>
            </a:pPr>
            <a:endParaRPr lang="zh-CN" altLang="en-US" sz="1400" b="1" dirty="0">
              <a:solidFill>
                <a:schemeClr val="bg1"/>
              </a:solidFill>
              <a:latin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"/>
          <a:srcRect l="29228" r="29942" b="12478"/>
          <a:stretch>
            <a:fillRect/>
          </a:stretch>
        </p:blipFill>
        <p:spPr>
          <a:xfrm>
            <a:off x="9896475" y="497840"/>
            <a:ext cx="1997710" cy="3454400"/>
          </a:xfrm>
          <a:custGeom>
            <a:avLst/>
            <a:gdLst>
              <a:gd name="connsiteX0" fmla="*/ 0 w 2080378"/>
              <a:gd name="connsiteY0" fmla="*/ 0 h 4283764"/>
              <a:gd name="connsiteX1" fmla="*/ 2080378 w 2080378"/>
              <a:gd name="connsiteY1" fmla="*/ 0 h 4283764"/>
              <a:gd name="connsiteX2" fmla="*/ 2080378 w 2080378"/>
              <a:gd name="connsiteY2" fmla="*/ 4283764 h 4283764"/>
              <a:gd name="connsiteX3" fmla="*/ 0 w 2080378"/>
              <a:gd name="connsiteY3" fmla="*/ 4283764 h 428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378" h="4283764">
                <a:moveTo>
                  <a:pt x="0" y="0"/>
                </a:moveTo>
                <a:lnTo>
                  <a:pt x="2080378" y="0"/>
                </a:lnTo>
                <a:lnTo>
                  <a:pt x="2080378" y="4283764"/>
                </a:lnTo>
                <a:lnTo>
                  <a:pt x="0" y="4283764"/>
                </a:lnTo>
                <a:close/>
              </a:path>
            </a:pathLst>
          </a:custGeom>
        </p:spPr>
      </p:pic>
      <p:pic>
        <p:nvPicPr>
          <p:cNvPr id="5" name="图片 4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085" y="927100"/>
            <a:ext cx="1704975" cy="2492375"/>
          </a:xfrm>
          <a:prstGeom prst="rect">
            <a:avLst/>
          </a:prstGeom>
          <a:effectLst>
            <a:outerShdw blurRad="10033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Music Spy!!!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9870" y="2372360"/>
            <a:ext cx="8309610" cy="408559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90000">
                <p:cTn id="5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4" grpId="0" bldLvl="0" animBg="1"/>
      <p:bldP spid="17" grpId="0" animBg="1"/>
      <p:bldP spid="19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992313" y="2528888"/>
            <a:ext cx="8170862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6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4400" b="1" spc="6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4154488" y="3452813"/>
            <a:ext cx="3846512" cy="361950"/>
            <a:chOff x="4154888" y="3453573"/>
            <a:chExt cx="3846874" cy="36104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2182810" y="3932238"/>
            <a:ext cx="29670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Lecturer</a:t>
            </a:r>
            <a:r>
              <a:rPr lang="zh-CN" altLang="en-US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：王治</a:t>
            </a:r>
            <a:endParaRPr lang="zh-CN" altLang="en-US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7616499" y="3932238"/>
            <a:ext cx="23098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2021.9.11</a:t>
            </a:r>
            <a:endParaRPr lang="zh-CN" altLang="en-US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00200" y="2257425"/>
            <a:ext cx="8956675" cy="2382838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 bwMode="auto">
          <a:xfrm>
            <a:off x="10290175" y="4325938"/>
            <a:ext cx="1109663" cy="1130300"/>
            <a:chOff x="2666985" y="682103"/>
            <a:chExt cx="1109138" cy="1131217"/>
          </a:xfrm>
        </p:grpSpPr>
        <p:sp>
          <p:nvSpPr>
            <p:cNvPr id="35" name="矩形 34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792163" y="1462088"/>
            <a:ext cx="1109662" cy="1131887"/>
            <a:chOff x="2666985" y="682103"/>
            <a:chExt cx="1109138" cy="1131217"/>
          </a:xfrm>
        </p:grpSpPr>
        <p:sp>
          <p:nvSpPr>
            <p:cNvPr id="39" name="矩形 38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566525" y="6523038"/>
            <a:ext cx="625475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0" y="6523038"/>
            <a:ext cx="10439400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47040" y="5270500"/>
            <a:ext cx="405320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music spy</a:t>
            </a:r>
            <a:endParaRPr lang="en-US" altLang="zh-CN" sz="18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en-US" altLang="zh-CN" sz="18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队伍：王治</a:t>
            </a:r>
            <a:r>
              <a:rPr lang="en-US" altLang="zh-CN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朱健维</a:t>
            </a:r>
            <a:r>
              <a:rPr lang="en-US" altLang="zh-CN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刘国鸿</a:t>
            </a:r>
            <a:endParaRPr lang="zh-CN" altLang="en-US" sz="18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18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54805" y="1061085"/>
            <a:ext cx="37642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硬设答辩报告</a:t>
            </a:r>
            <a:endParaRPr lang="zh-CN" altLang="en-US" sz="4400" b="1" spc="3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1" grpId="0"/>
      <p:bldP spid="33" grpId="0" animBg="1"/>
      <p:bldP spid="42" grpId="0" animBg="1"/>
      <p:bldP spid="43" grpId="0" animBg="1"/>
      <p:bldP spid="44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66525" y="6523038"/>
            <a:ext cx="625475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04930" y="6523038"/>
            <a:ext cx="10439400" cy="3349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 bwMode="auto">
          <a:xfrm>
            <a:off x="312738" y="2593975"/>
            <a:ext cx="4843462" cy="712788"/>
            <a:chOff x="6298049" y="1397569"/>
            <a:chExt cx="4842391" cy="712882"/>
          </a:xfrm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7321760" y="1592858"/>
              <a:ext cx="538044" cy="350883"/>
            </a:xfrm>
            <a:custGeom>
              <a:avLst/>
              <a:gdLst>
                <a:gd name="T0" fmla="*/ 18 w 99"/>
                <a:gd name="T1" fmla="*/ 58 h 65"/>
                <a:gd name="T2" fmla="*/ 53 w 99"/>
                <a:gd name="T3" fmla="*/ 65 h 65"/>
                <a:gd name="T4" fmla="*/ 87 w 99"/>
                <a:gd name="T5" fmla="*/ 57 h 65"/>
                <a:gd name="T6" fmla="*/ 87 w 99"/>
                <a:gd name="T7" fmla="*/ 23 h 65"/>
                <a:gd name="T8" fmla="*/ 53 w 99"/>
                <a:gd name="T9" fmla="*/ 28 h 65"/>
                <a:gd name="T10" fmla="*/ 18 w 99"/>
                <a:gd name="T11" fmla="*/ 23 h 65"/>
                <a:gd name="T12" fmla="*/ 18 w 99"/>
                <a:gd name="T13" fmla="*/ 58 h 65"/>
                <a:gd name="T14" fmla="*/ 99 w 99"/>
                <a:gd name="T15" fmla="*/ 8 h 65"/>
                <a:gd name="T16" fmla="*/ 99 w 99"/>
                <a:gd name="T17" fmla="*/ 17 h 65"/>
                <a:gd name="T18" fmla="*/ 53 w 99"/>
                <a:gd name="T19" fmla="*/ 24 h 65"/>
                <a:gd name="T20" fmla="*/ 7 w 99"/>
                <a:gd name="T21" fmla="*/ 17 h 65"/>
                <a:gd name="T22" fmla="*/ 7 w 99"/>
                <a:gd name="T23" fmla="*/ 34 h 65"/>
                <a:gd name="T24" fmla="*/ 9 w 99"/>
                <a:gd name="T25" fmla="*/ 37 h 65"/>
                <a:gd name="T26" fmla="*/ 5 w 99"/>
                <a:gd name="T27" fmla="*/ 41 h 65"/>
                <a:gd name="T28" fmla="*/ 2 w 99"/>
                <a:gd name="T29" fmla="*/ 37 h 65"/>
                <a:gd name="T30" fmla="*/ 4 w 99"/>
                <a:gd name="T31" fmla="*/ 34 h 65"/>
                <a:gd name="T32" fmla="*/ 4 w 99"/>
                <a:gd name="T33" fmla="*/ 8 h 65"/>
                <a:gd name="T34" fmla="*/ 53 w 99"/>
                <a:gd name="T35" fmla="*/ 0 h 65"/>
                <a:gd name="T36" fmla="*/ 99 w 99"/>
                <a:gd name="T37" fmla="*/ 8 h 65"/>
                <a:gd name="T38" fmla="*/ 8 w 99"/>
                <a:gd name="T39" fmla="*/ 42 h 65"/>
                <a:gd name="T40" fmla="*/ 3 w 99"/>
                <a:gd name="T41" fmla="*/ 42 h 65"/>
                <a:gd name="T42" fmla="*/ 0 w 99"/>
                <a:gd name="T43" fmla="*/ 58 h 65"/>
                <a:gd name="T44" fmla="*/ 2 w 99"/>
                <a:gd name="T45" fmla="*/ 58 h 65"/>
                <a:gd name="T46" fmla="*/ 3 w 99"/>
                <a:gd name="T47" fmla="*/ 56 h 65"/>
                <a:gd name="T48" fmla="*/ 3 w 99"/>
                <a:gd name="T49" fmla="*/ 58 h 65"/>
                <a:gd name="T50" fmla="*/ 6 w 99"/>
                <a:gd name="T51" fmla="*/ 59 h 65"/>
                <a:gd name="T52" fmla="*/ 7 w 99"/>
                <a:gd name="T53" fmla="*/ 57 h 65"/>
                <a:gd name="T54" fmla="*/ 7 w 99"/>
                <a:gd name="T55" fmla="*/ 59 h 65"/>
                <a:gd name="T56" fmla="*/ 8 w 99"/>
                <a:gd name="T57" fmla="*/ 59 h 65"/>
                <a:gd name="T58" fmla="*/ 8 w 99"/>
                <a:gd name="T59" fmla="*/ 51 h 65"/>
                <a:gd name="T60" fmla="*/ 9 w 99"/>
                <a:gd name="T61" fmla="*/ 58 h 65"/>
                <a:gd name="T62" fmla="*/ 11 w 99"/>
                <a:gd name="T63" fmla="*/ 58 h 65"/>
                <a:gd name="T64" fmla="*/ 8 w 99"/>
                <a:gd name="T65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56" name="文本框 20"/>
            <p:cNvSpPr txBox="1">
              <a:spLocks noChangeArrowheads="1"/>
            </p:cNvSpPr>
            <p:nvPr/>
          </p:nvSpPr>
          <p:spPr bwMode="auto">
            <a:xfrm>
              <a:off x="8181210" y="1506484"/>
              <a:ext cx="2840404" cy="523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作品简介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9" name="组合 68"/>
            <p:cNvGrpSpPr/>
            <p:nvPr/>
          </p:nvGrpSpPr>
          <p:grpSpPr bwMode="auto">
            <a:xfrm>
              <a:off x="6298049" y="1397569"/>
              <a:ext cx="919239" cy="712882"/>
              <a:chOff x="6191369" y="1397569"/>
              <a:chExt cx="919239" cy="71288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6294533" y="1397569"/>
                <a:ext cx="712631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61" name="文本框 18"/>
              <p:cNvSpPr txBox="1">
                <a:spLocks noChangeArrowheads="1"/>
              </p:cNvSpPr>
              <p:nvPr/>
            </p:nvSpPr>
            <p:spPr bwMode="auto">
              <a:xfrm>
                <a:off x="6191369" y="1397569"/>
                <a:ext cx="91923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>
                    <a:solidFill>
                      <a:srgbClr val="044875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600">
                  <a:solidFill>
                    <a:srgbClr val="044875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 bwMode="auto">
          <a:xfrm>
            <a:off x="312738" y="3724275"/>
            <a:ext cx="4843462" cy="712788"/>
            <a:chOff x="309691" y="3938645"/>
            <a:chExt cx="4842391" cy="712882"/>
          </a:xfrm>
        </p:grpSpPr>
        <p:grpSp>
          <p:nvGrpSpPr>
            <p:cNvPr id="4147" name="组合 79"/>
            <p:cNvGrpSpPr/>
            <p:nvPr/>
          </p:nvGrpSpPr>
          <p:grpSpPr bwMode="auto">
            <a:xfrm>
              <a:off x="309691" y="3938645"/>
              <a:ext cx="4842391" cy="712882"/>
              <a:chOff x="6298049" y="1397569"/>
              <a:chExt cx="4842391" cy="712882"/>
            </a:xfrm>
          </p:grpSpPr>
          <p:sp>
            <p:nvSpPr>
              <p:cNvPr id="4149" name="文本框 81"/>
              <p:cNvSpPr txBox="1">
                <a:spLocks noChangeArrowheads="1"/>
              </p:cNvSpPr>
              <p:nvPr/>
            </p:nvSpPr>
            <p:spPr bwMode="auto">
              <a:xfrm>
                <a:off x="8142036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原理介绍</a:t>
                </a:r>
                <a:endPara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52" name="组合 84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54" name="文本框 86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anose="020B0806030902050204" pitchFamily="34" charset="0"/>
                    </a:rPr>
                    <a:t>03</a:t>
                  </a:r>
                  <a:endParaRPr lang="zh-CN" altLang="en-US" sz="3600">
                    <a:solidFill>
                      <a:srgbClr val="044875"/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141" name="Freeform 71"/>
            <p:cNvSpPr>
              <a:spLocks noEditPoints="1"/>
            </p:cNvSpPr>
            <p:nvPr/>
          </p:nvSpPr>
          <p:spPr bwMode="auto">
            <a:xfrm>
              <a:off x="1344512" y="4024381"/>
              <a:ext cx="511062" cy="541409"/>
            </a:xfrm>
            <a:custGeom>
              <a:avLst/>
              <a:gdLst>
                <a:gd name="T0" fmla="*/ 170 w 222"/>
                <a:gd name="T1" fmla="*/ 29 h 235"/>
                <a:gd name="T2" fmla="*/ 182 w 222"/>
                <a:gd name="T3" fmla="*/ 7 h 235"/>
                <a:gd name="T4" fmla="*/ 151 w 222"/>
                <a:gd name="T5" fmla="*/ 19 h 235"/>
                <a:gd name="T6" fmla="*/ 7 w 222"/>
                <a:gd name="T7" fmla="*/ 159 h 235"/>
                <a:gd name="T8" fmla="*/ 31 w 222"/>
                <a:gd name="T9" fmla="*/ 223 h 235"/>
                <a:gd name="T10" fmla="*/ 31 w 222"/>
                <a:gd name="T11" fmla="*/ 171 h 235"/>
                <a:gd name="T12" fmla="*/ 109 w 222"/>
                <a:gd name="T13" fmla="*/ 114 h 235"/>
                <a:gd name="T14" fmla="*/ 116 w 222"/>
                <a:gd name="T15" fmla="*/ 93 h 235"/>
                <a:gd name="T16" fmla="*/ 87 w 222"/>
                <a:gd name="T17" fmla="*/ 104 h 235"/>
                <a:gd name="T18" fmla="*/ 76 w 222"/>
                <a:gd name="T19" fmla="*/ 100 h 235"/>
                <a:gd name="T20" fmla="*/ 116 w 222"/>
                <a:gd name="T21" fmla="*/ 83 h 235"/>
                <a:gd name="T22" fmla="*/ 132 w 222"/>
                <a:gd name="T23" fmla="*/ 90 h 235"/>
                <a:gd name="T24" fmla="*/ 132 w 222"/>
                <a:gd name="T25" fmla="*/ 19 h 235"/>
                <a:gd name="T26" fmla="*/ 180 w 222"/>
                <a:gd name="T27" fmla="*/ 0 h 235"/>
                <a:gd name="T28" fmla="*/ 182 w 222"/>
                <a:gd name="T29" fmla="*/ 0 h 235"/>
                <a:gd name="T30" fmla="*/ 222 w 222"/>
                <a:gd name="T31" fmla="*/ 19 h 235"/>
                <a:gd name="T32" fmla="*/ 173 w 222"/>
                <a:gd name="T33" fmla="*/ 187 h 235"/>
                <a:gd name="T34" fmla="*/ 158 w 222"/>
                <a:gd name="T35" fmla="*/ 180 h 235"/>
                <a:gd name="T36" fmla="*/ 106 w 222"/>
                <a:gd name="T37" fmla="*/ 211 h 235"/>
                <a:gd name="T38" fmla="*/ 90 w 222"/>
                <a:gd name="T39" fmla="*/ 201 h 235"/>
                <a:gd name="T40" fmla="*/ 38 w 222"/>
                <a:gd name="T41" fmla="*/ 235 h 235"/>
                <a:gd name="T42" fmla="*/ 2 w 222"/>
                <a:gd name="T43" fmla="*/ 218 h 235"/>
                <a:gd name="T44" fmla="*/ 0 w 222"/>
                <a:gd name="T45" fmla="*/ 213 h 235"/>
                <a:gd name="T46" fmla="*/ 0 w 222"/>
                <a:gd name="T47" fmla="*/ 147 h 235"/>
                <a:gd name="T48" fmla="*/ 47 w 222"/>
                <a:gd name="T49" fmla="*/ 128 h 235"/>
                <a:gd name="T50" fmla="*/ 50 w 222"/>
                <a:gd name="T51" fmla="*/ 128 h 235"/>
                <a:gd name="T52" fmla="*/ 90 w 222"/>
                <a:gd name="T53" fmla="*/ 147 h 235"/>
                <a:gd name="T54" fmla="*/ 99 w 222"/>
                <a:gd name="T55" fmla="*/ 199 h 235"/>
                <a:gd name="T56" fmla="*/ 76 w 222"/>
                <a:gd name="T57" fmla="*/ 114 h 235"/>
                <a:gd name="T58" fmla="*/ 68 w 222"/>
                <a:gd name="T59" fmla="*/ 138 h 235"/>
                <a:gd name="T60" fmla="*/ 68 w 222"/>
                <a:gd name="T61" fmla="*/ 102 h 235"/>
                <a:gd name="T62" fmla="*/ 139 w 222"/>
                <a:gd name="T63" fmla="*/ 95 h 235"/>
                <a:gd name="T64" fmla="*/ 158 w 222"/>
                <a:gd name="T65" fmla="*/ 102 h 235"/>
                <a:gd name="T66" fmla="*/ 165 w 222"/>
                <a:gd name="T67" fmla="*/ 175 h 235"/>
                <a:gd name="T68" fmla="*/ 139 w 222"/>
                <a:gd name="T69" fmla="*/ 31 h 235"/>
                <a:gd name="T70" fmla="*/ 139 w 222"/>
                <a:gd name="T71" fmla="*/ 95 h 235"/>
                <a:gd name="T72" fmla="*/ 38 w 222"/>
                <a:gd name="T73" fmla="*/ 159 h 235"/>
                <a:gd name="T74" fmla="*/ 47 w 222"/>
                <a:gd name="T75" fmla="*/ 138 h 235"/>
                <a:gd name="T76" fmla="*/ 19 w 222"/>
                <a:gd name="T77" fmla="*/ 149 h 235"/>
                <a:gd name="T78" fmla="*/ 173 w 222"/>
                <a:gd name="T79" fmla="*/ 36 h 235"/>
                <a:gd name="T80" fmla="*/ 173 w 222"/>
                <a:gd name="T81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312738" y="4854575"/>
            <a:ext cx="4843462" cy="712788"/>
            <a:chOff x="6535248" y="4281002"/>
            <a:chExt cx="4842391" cy="712882"/>
          </a:xfrm>
        </p:grpSpPr>
        <p:grpSp>
          <p:nvGrpSpPr>
            <p:cNvPr id="4139" name="组合 116"/>
            <p:cNvGrpSpPr/>
            <p:nvPr/>
          </p:nvGrpSpPr>
          <p:grpSpPr bwMode="auto">
            <a:xfrm>
              <a:off x="6535248" y="4281002"/>
              <a:ext cx="4842391" cy="712882"/>
              <a:chOff x="6298049" y="1397569"/>
              <a:chExt cx="4842391" cy="712882"/>
            </a:xfrm>
          </p:grpSpPr>
          <p:sp>
            <p:nvSpPr>
              <p:cNvPr id="4141" name="文本框 126"/>
              <p:cNvSpPr txBox="1">
                <a:spLocks noChangeArrowheads="1"/>
              </p:cNvSpPr>
              <p:nvPr/>
            </p:nvSpPr>
            <p:spPr bwMode="auto">
              <a:xfrm>
                <a:off x="8142036" y="1492399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改进方向</a:t>
                </a:r>
                <a:endPara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4" name="组合 129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46" name="文本框 131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anose="020B0806030902050204" pitchFamily="34" charset="0"/>
                    </a:rPr>
                    <a:t>05</a:t>
                  </a:r>
                  <a:endParaRPr lang="zh-CN" altLang="en-US" sz="3600">
                    <a:solidFill>
                      <a:srgbClr val="044875"/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143" name="Freeform 306"/>
            <p:cNvSpPr>
              <a:spLocks noEditPoints="1"/>
            </p:cNvSpPr>
            <p:nvPr/>
          </p:nvSpPr>
          <p:spPr bwMode="auto">
            <a:xfrm>
              <a:off x="7601812" y="4390554"/>
              <a:ext cx="539631" cy="536646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6916738" y="2593975"/>
            <a:ext cx="4843462" cy="712788"/>
            <a:chOff x="309691" y="2998271"/>
            <a:chExt cx="4842391" cy="712882"/>
          </a:xfrm>
        </p:grpSpPr>
        <p:grpSp>
          <p:nvGrpSpPr>
            <p:cNvPr id="4131" name="组合 71"/>
            <p:cNvGrpSpPr/>
            <p:nvPr/>
          </p:nvGrpSpPr>
          <p:grpSpPr bwMode="auto">
            <a:xfrm>
              <a:off x="309691" y="2998271"/>
              <a:ext cx="4842391" cy="712882"/>
              <a:chOff x="6298049" y="1397569"/>
              <a:chExt cx="4842391" cy="712882"/>
            </a:xfrm>
          </p:grpSpPr>
          <p:sp>
            <p:nvSpPr>
              <p:cNvPr id="4133" name="文本框 73"/>
              <p:cNvSpPr txBox="1">
                <a:spLocks noChangeArrowheads="1"/>
              </p:cNvSpPr>
              <p:nvPr/>
            </p:nvSpPr>
            <p:spPr bwMode="auto">
              <a:xfrm>
                <a:off x="8179116" y="1520680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模块和器件</a:t>
                </a:r>
                <a:endPara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36" name="组合 76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38" name="文本框 78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anose="020B0806030902050204" pitchFamily="34" charset="0"/>
                    </a:rPr>
                    <a:t>02</a:t>
                  </a:r>
                  <a:endParaRPr lang="zh-CN" altLang="en-US" sz="3600">
                    <a:solidFill>
                      <a:srgbClr val="044875"/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140" name="Freeform 30"/>
            <p:cNvSpPr>
              <a:spLocks noEditPoints="1"/>
            </p:cNvSpPr>
            <p:nvPr/>
          </p:nvSpPr>
          <p:spPr bwMode="auto">
            <a:xfrm>
              <a:off x="1401649" y="3137989"/>
              <a:ext cx="401548" cy="528708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916738" y="3724275"/>
            <a:ext cx="4843462" cy="712788"/>
            <a:chOff x="6535248" y="3340628"/>
            <a:chExt cx="4842391" cy="712882"/>
          </a:xfrm>
        </p:grpSpPr>
        <p:grpSp>
          <p:nvGrpSpPr>
            <p:cNvPr id="4123" name="组合 115"/>
            <p:cNvGrpSpPr/>
            <p:nvPr/>
          </p:nvGrpSpPr>
          <p:grpSpPr bwMode="auto">
            <a:xfrm>
              <a:off x="6535248" y="3340628"/>
              <a:ext cx="4842391" cy="712882"/>
              <a:chOff x="6298049" y="1397569"/>
              <a:chExt cx="4842391" cy="712882"/>
            </a:xfrm>
          </p:grpSpPr>
          <p:sp>
            <p:nvSpPr>
              <p:cNvPr id="4125" name="文本框 133"/>
              <p:cNvSpPr txBox="1">
                <a:spLocks noChangeArrowheads="1"/>
              </p:cNvSpPr>
              <p:nvPr/>
            </p:nvSpPr>
            <p:spPr bwMode="auto">
              <a:xfrm>
                <a:off x="8028810" y="1506484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队伍分工</a:t>
                </a:r>
                <a:endPara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36" name="直接连接符 135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8" name="组合 136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38" name="矩形 137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30" name="文本框 138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anose="020B0806030902050204" pitchFamily="34" charset="0"/>
                    </a:rPr>
                    <a:t>04</a:t>
                  </a:r>
                  <a:endParaRPr lang="zh-CN" altLang="en-US" sz="3600">
                    <a:solidFill>
                      <a:srgbClr val="044875"/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142" name="Freeform 59"/>
            <p:cNvSpPr>
              <a:spLocks noEditPoints="1"/>
            </p:cNvSpPr>
            <p:nvPr/>
          </p:nvSpPr>
          <p:spPr bwMode="auto">
            <a:xfrm>
              <a:off x="7538326" y="3469233"/>
              <a:ext cx="606291" cy="457260"/>
            </a:xfrm>
            <a:custGeom>
              <a:avLst/>
              <a:gdLst>
                <a:gd name="T0" fmla="*/ 17 w 111"/>
                <a:gd name="T1" fmla="*/ 2 h 84"/>
                <a:gd name="T2" fmla="*/ 29 w 111"/>
                <a:gd name="T3" fmla="*/ 4 h 84"/>
                <a:gd name="T4" fmla="*/ 20 w 111"/>
                <a:gd name="T5" fmla="*/ 51 h 84"/>
                <a:gd name="T6" fmla="*/ 5 w 111"/>
                <a:gd name="T7" fmla="*/ 48 h 84"/>
                <a:gd name="T8" fmla="*/ 17 w 111"/>
                <a:gd name="T9" fmla="*/ 2 h 84"/>
                <a:gd name="T10" fmla="*/ 20 w 111"/>
                <a:gd name="T11" fmla="*/ 68 h 84"/>
                <a:gd name="T12" fmla="*/ 17 w 111"/>
                <a:gd name="T13" fmla="*/ 76 h 84"/>
                <a:gd name="T14" fmla="*/ 107 w 111"/>
                <a:gd name="T15" fmla="*/ 76 h 84"/>
                <a:gd name="T16" fmla="*/ 111 w 111"/>
                <a:gd name="T17" fmla="*/ 76 h 84"/>
                <a:gd name="T18" fmla="*/ 111 w 111"/>
                <a:gd name="T19" fmla="*/ 72 h 84"/>
                <a:gd name="T20" fmla="*/ 111 w 111"/>
                <a:gd name="T21" fmla="*/ 27 h 84"/>
                <a:gd name="T22" fmla="*/ 111 w 111"/>
                <a:gd name="T23" fmla="*/ 26 h 84"/>
                <a:gd name="T24" fmla="*/ 110 w 111"/>
                <a:gd name="T25" fmla="*/ 24 h 84"/>
                <a:gd name="T26" fmla="*/ 96 w 111"/>
                <a:gd name="T27" fmla="*/ 11 h 84"/>
                <a:gd name="T28" fmla="*/ 95 w 111"/>
                <a:gd name="T29" fmla="*/ 10 h 84"/>
                <a:gd name="T30" fmla="*/ 93 w 111"/>
                <a:gd name="T31" fmla="*/ 10 h 84"/>
                <a:gd name="T32" fmla="*/ 33 w 111"/>
                <a:gd name="T33" fmla="*/ 10 h 84"/>
                <a:gd name="T34" fmla="*/ 33 w 111"/>
                <a:gd name="T35" fmla="*/ 17 h 84"/>
                <a:gd name="T36" fmla="*/ 89 w 111"/>
                <a:gd name="T37" fmla="*/ 17 h 84"/>
                <a:gd name="T38" fmla="*/ 88 w 111"/>
                <a:gd name="T39" fmla="*/ 29 h 84"/>
                <a:gd name="T40" fmla="*/ 88 w 111"/>
                <a:gd name="T41" fmla="*/ 31 h 84"/>
                <a:gd name="T42" fmla="*/ 90 w 111"/>
                <a:gd name="T43" fmla="*/ 31 h 84"/>
                <a:gd name="T44" fmla="*/ 104 w 111"/>
                <a:gd name="T45" fmla="*/ 31 h 84"/>
                <a:gd name="T46" fmla="*/ 104 w 111"/>
                <a:gd name="T47" fmla="*/ 68 h 84"/>
                <a:gd name="T48" fmla="*/ 20 w 111"/>
                <a:gd name="T49" fmla="*/ 68 h 84"/>
                <a:gd name="T50" fmla="*/ 102 w 111"/>
                <a:gd name="T51" fmla="*/ 27 h 84"/>
                <a:gd name="T52" fmla="*/ 92 w 111"/>
                <a:gd name="T53" fmla="*/ 27 h 84"/>
                <a:gd name="T54" fmla="*/ 93 w 111"/>
                <a:gd name="T55" fmla="*/ 19 h 84"/>
                <a:gd name="T56" fmla="*/ 102 w 111"/>
                <a:gd name="T57" fmla="*/ 27 h 84"/>
                <a:gd name="T58" fmla="*/ 34 w 111"/>
                <a:gd name="T59" fmla="*/ 45 h 84"/>
                <a:gd name="T60" fmla="*/ 79 w 111"/>
                <a:gd name="T61" fmla="*/ 45 h 84"/>
                <a:gd name="T62" fmla="*/ 79 w 111"/>
                <a:gd name="T63" fmla="*/ 48 h 84"/>
                <a:gd name="T64" fmla="*/ 34 w 111"/>
                <a:gd name="T65" fmla="*/ 48 h 84"/>
                <a:gd name="T66" fmla="*/ 34 w 111"/>
                <a:gd name="T67" fmla="*/ 45 h 84"/>
                <a:gd name="T68" fmla="*/ 34 w 111"/>
                <a:gd name="T69" fmla="*/ 34 h 84"/>
                <a:gd name="T70" fmla="*/ 75 w 111"/>
                <a:gd name="T71" fmla="*/ 34 h 84"/>
                <a:gd name="T72" fmla="*/ 75 w 111"/>
                <a:gd name="T73" fmla="*/ 37 h 84"/>
                <a:gd name="T74" fmla="*/ 34 w 111"/>
                <a:gd name="T75" fmla="*/ 37 h 84"/>
                <a:gd name="T76" fmla="*/ 34 w 111"/>
                <a:gd name="T77" fmla="*/ 34 h 84"/>
                <a:gd name="T78" fmla="*/ 34 w 111"/>
                <a:gd name="T79" fmla="*/ 23 h 84"/>
                <a:gd name="T80" fmla="*/ 75 w 111"/>
                <a:gd name="T81" fmla="*/ 23 h 84"/>
                <a:gd name="T82" fmla="*/ 75 w 111"/>
                <a:gd name="T83" fmla="*/ 26 h 84"/>
                <a:gd name="T84" fmla="*/ 34 w 111"/>
                <a:gd name="T85" fmla="*/ 26 h 84"/>
                <a:gd name="T86" fmla="*/ 34 w 111"/>
                <a:gd name="T87" fmla="*/ 23 h 84"/>
                <a:gd name="T88" fmla="*/ 4 w 111"/>
                <a:gd name="T89" fmla="*/ 70 h 84"/>
                <a:gd name="T90" fmla="*/ 10 w 111"/>
                <a:gd name="T91" fmla="*/ 72 h 84"/>
                <a:gd name="T92" fmla="*/ 10 w 111"/>
                <a:gd name="T93" fmla="*/ 79 h 84"/>
                <a:gd name="T94" fmla="*/ 5 w 111"/>
                <a:gd name="T95" fmla="*/ 84 h 84"/>
                <a:gd name="T96" fmla="*/ 2 w 111"/>
                <a:gd name="T97" fmla="*/ 83 h 84"/>
                <a:gd name="T98" fmla="*/ 0 w 111"/>
                <a:gd name="T99" fmla="*/ 76 h 84"/>
                <a:gd name="T100" fmla="*/ 4 w 111"/>
                <a:gd name="T101" fmla="*/ 70 h 84"/>
                <a:gd name="T102" fmla="*/ 4 w 111"/>
                <a:gd name="T103" fmla="*/ 51 h 84"/>
                <a:gd name="T104" fmla="*/ 2 w 111"/>
                <a:gd name="T105" fmla="*/ 68 h 84"/>
                <a:gd name="T106" fmla="*/ 13 w 111"/>
                <a:gd name="T107" fmla="*/ 71 h 84"/>
                <a:gd name="T108" fmla="*/ 18 w 111"/>
                <a:gd name="T109" fmla="*/ 54 h 84"/>
                <a:gd name="T110" fmla="*/ 4 w 111"/>
                <a:gd name="T111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6946718" y="4854575"/>
            <a:ext cx="4843462" cy="712788"/>
            <a:chOff x="6535248" y="5221376"/>
            <a:chExt cx="4842391" cy="712882"/>
          </a:xfrm>
        </p:grpSpPr>
        <p:grpSp>
          <p:nvGrpSpPr>
            <p:cNvPr id="4115" name="组合 117"/>
            <p:cNvGrpSpPr/>
            <p:nvPr/>
          </p:nvGrpSpPr>
          <p:grpSpPr bwMode="auto">
            <a:xfrm>
              <a:off x="6535248" y="5221376"/>
              <a:ext cx="4842391" cy="712882"/>
              <a:chOff x="6298049" y="1397569"/>
              <a:chExt cx="4842391" cy="712882"/>
            </a:xfrm>
          </p:grpSpPr>
          <p:sp>
            <p:nvSpPr>
              <p:cNvPr id="4117" name="文本框 119"/>
              <p:cNvSpPr txBox="1">
                <a:spLocks noChangeArrowheads="1"/>
              </p:cNvSpPr>
              <p:nvPr/>
            </p:nvSpPr>
            <p:spPr bwMode="auto">
              <a:xfrm>
                <a:off x="7998837" y="1492398"/>
                <a:ext cx="284040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现场演示</a:t>
                </a:r>
                <a:endPara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7180504" y="1397569"/>
                <a:ext cx="3959936" cy="712882"/>
              </a:xfrm>
              <a:prstGeom prst="rect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2" name="直接连接符 121"/>
              <p:cNvCxnSpPr/>
              <p:nvPr/>
            </p:nvCxnSpPr>
            <p:spPr>
              <a:xfrm flipH="1">
                <a:off x="8045500" y="1397569"/>
                <a:ext cx="12697" cy="712882"/>
              </a:xfrm>
              <a:prstGeom prst="line">
                <a:avLst/>
              </a:prstGeom>
              <a:ln w="25400"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0" name="组合 122"/>
              <p:cNvGrpSpPr/>
              <p:nvPr/>
            </p:nvGrpSpPr>
            <p:grpSpPr bwMode="auto">
              <a:xfrm>
                <a:off x="6298049" y="1397569"/>
                <a:ext cx="919239" cy="712882"/>
                <a:chOff x="6191369" y="1397569"/>
                <a:chExt cx="919239" cy="712882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6294533" y="1397569"/>
                  <a:ext cx="712631" cy="712882"/>
                </a:xfrm>
                <a:prstGeom prst="rect">
                  <a:avLst/>
                </a:prstGeom>
                <a:noFill/>
                <a:ln w="25400">
                  <a:solidFill>
                    <a:srgbClr val="0448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22" name="文本框 124"/>
                <p:cNvSpPr txBox="1">
                  <a:spLocks noChangeArrowheads="1"/>
                </p:cNvSpPr>
                <p:nvPr/>
              </p:nvSpPr>
              <p:spPr bwMode="auto">
                <a:xfrm>
                  <a:off x="6191369" y="1397569"/>
                  <a:ext cx="91923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3600">
                      <a:solidFill>
                        <a:srgbClr val="044875"/>
                      </a:solidFill>
                      <a:latin typeface="Impact" panose="020B0806030902050204" pitchFamily="34" charset="0"/>
                    </a:rPr>
                    <a:t>06</a:t>
                  </a:r>
                  <a:endParaRPr lang="zh-CN" altLang="en-US" sz="3600">
                    <a:solidFill>
                      <a:srgbClr val="044875"/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144" name="Freeform 48"/>
            <p:cNvSpPr>
              <a:spLocks noEditPoints="1"/>
            </p:cNvSpPr>
            <p:nvPr/>
          </p:nvSpPr>
          <p:spPr bwMode="auto">
            <a:xfrm>
              <a:off x="7670059" y="5303937"/>
              <a:ext cx="363458" cy="576339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 flipH="1">
            <a:off x="5534025" y="2955925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>
            <a:off x="5534025" y="4071938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H="1">
            <a:off x="5534025" y="5189538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0" y="582613"/>
            <a:ext cx="668813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rgbClr val="044875"/>
                </a:solidFill>
                <a:latin typeface="+mj-lt"/>
                <a:ea typeface="+mn-ea"/>
              </a:rPr>
              <a:t>THE MAIN CONTENTS</a:t>
            </a:r>
            <a:endParaRPr lang="zh-CN" altLang="en-US" sz="5400" dirty="0">
              <a:solidFill>
                <a:srgbClr val="044875"/>
              </a:solidFill>
              <a:latin typeface="+mj-lt"/>
              <a:ea typeface="+mn-ea"/>
            </a:endParaRPr>
          </a:p>
        </p:txBody>
      </p:sp>
      <p:grpSp>
        <p:nvGrpSpPr>
          <p:cNvPr id="163" name="组合 162"/>
          <p:cNvGrpSpPr/>
          <p:nvPr/>
        </p:nvGrpSpPr>
        <p:grpSpPr bwMode="auto">
          <a:xfrm>
            <a:off x="3455988" y="1511300"/>
            <a:ext cx="5262562" cy="376238"/>
            <a:chOff x="3455443" y="1512024"/>
            <a:chExt cx="5263600" cy="375186"/>
          </a:xfrm>
        </p:grpSpPr>
        <p:sp>
          <p:nvSpPr>
            <p:cNvPr id="155" name="文本框 154"/>
            <p:cNvSpPr txBox="1"/>
            <p:nvPr/>
          </p:nvSpPr>
          <p:spPr>
            <a:xfrm>
              <a:off x="3455443" y="1518356"/>
              <a:ext cx="5263600" cy="3688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cxnSp>
          <p:nvCxnSpPr>
            <p:cNvPr id="157" name="直接连接符 156"/>
            <p:cNvCxnSpPr/>
            <p:nvPr/>
          </p:nvCxnSpPr>
          <p:spPr>
            <a:xfrm flipV="1">
              <a:off x="3699966" y="1512024"/>
              <a:ext cx="477455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1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805" y="159385"/>
            <a:ext cx="3629025" cy="114300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5983288" y="2281238"/>
            <a:ext cx="5903912" cy="383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096000" y="2428852"/>
            <a:ext cx="5903912" cy="34150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静息状态</a:t>
            </a: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播放任意一首歌曲，伴有音乐频谱可视化显示，并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可以切换歌曲</a:t>
            </a: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Record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10s</a:t>
            </a:r>
            <a:r>
              <a: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的声音，并播放出来</a:t>
            </a: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550863" y="82550"/>
            <a:ext cx="3541712" cy="585788"/>
            <a:chOff x="551544" y="82976"/>
            <a:chExt cx="3540396" cy="584775"/>
          </a:xfrm>
        </p:grpSpPr>
        <p:sp>
          <p:nvSpPr>
            <p:cNvPr id="6170" name="文本框 4"/>
            <p:cNvSpPr txBox="1">
              <a:spLocks noChangeArrowheads="1"/>
            </p:cNvSpPr>
            <p:nvPr/>
          </p:nvSpPr>
          <p:spPr bwMode="auto">
            <a:xfrm>
              <a:off x="80010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作品简介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1544" y="82976"/>
              <a:ext cx="723631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 bwMode="auto">
          <a:xfrm>
            <a:off x="5556250" y="1206719"/>
            <a:ext cx="6977062" cy="985619"/>
            <a:chOff x="5555556" y="1917541"/>
            <a:chExt cx="6978016" cy="523220"/>
          </a:xfrm>
        </p:grpSpPr>
        <p:sp>
          <p:nvSpPr>
            <p:cNvPr id="53" name="矩形 52"/>
            <p:cNvSpPr/>
            <p:nvPr/>
          </p:nvSpPr>
          <p:spPr>
            <a:xfrm>
              <a:off x="5982652" y="1917541"/>
              <a:ext cx="5904719" cy="523220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9" name="文本框 53"/>
            <p:cNvSpPr txBox="1">
              <a:spLocks noChangeArrowheads="1"/>
            </p:cNvSpPr>
            <p:nvPr/>
          </p:nvSpPr>
          <p:spPr bwMode="auto">
            <a:xfrm>
              <a:off x="5555556" y="2106052"/>
              <a:ext cx="6978016" cy="227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22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三个模式</a:t>
              </a:r>
              <a:endPara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7429814" y="480595"/>
            <a:ext cx="3259141" cy="646331"/>
            <a:chOff x="5958834" y="1256905"/>
            <a:chExt cx="3259463" cy="647486"/>
          </a:xfrm>
        </p:grpSpPr>
        <p:sp>
          <p:nvSpPr>
            <p:cNvPr id="56" name="矩形 55"/>
            <p:cNvSpPr/>
            <p:nvPr/>
          </p:nvSpPr>
          <p:spPr>
            <a:xfrm>
              <a:off x="5982652" y="1305878"/>
              <a:ext cx="3235645" cy="52322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58834" y="1256905"/>
              <a:ext cx="3235645" cy="6474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Music Spy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304800" y="4041905"/>
            <a:ext cx="5432425" cy="2053609"/>
            <a:chOff x="569880" y="4986390"/>
            <a:chExt cx="5431107" cy="1638300"/>
          </a:xfrm>
        </p:grpSpPr>
        <p:sp>
          <p:nvSpPr>
            <p:cNvPr id="68" name="矩形 67"/>
            <p:cNvSpPr/>
            <p:nvPr/>
          </p:nvSpPr>
          <p:spPr>
            <a:xfrm>
              <a:off x="569880" y="4986390"/>
              <a:ext cx="5431107" cy="1638300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5" name="文本框 60"/>
            <p:cNvSpPr txBox="1">
              <a:spLocks noChangeArrowheads="1"/>
            </p:cNvSpPr>
            <p:nvPr/>
          </p:nvSpPr>
          <p:spPr bwMode="auto">
            <a:xfrm>
              <a:off x="612028" y="5032109"/>
              <a:ext cx="5346812" cy="15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整体结构类似为一个</a:t>
              </a:r>
              <a:r>
                <a:rPr lang="en-US" altLang="zh-CN" sz="2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MP3</a:t>
              </a:r>
              <a:r>
                <a:rPr lang="zh-CN" altLang="en-US" sz="2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，在此基础上加上了音乐频谱</a:t>
              </a:r>
              <a:r>
                <a:rPr lang="zh-CN" altLang="en-US" sz="2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可视化显示功能和录音放音功能，采用</a:t>
              </a:r>
              <a:r>
                <a:rPr lang="en-US" altLang="zh-CN" sz="2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Arduino Uno</a:t>
              </a:r>
              <a:r>
                <a:rPr lang="zh-CN" altLang="en-US" sz="24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板控制，分为三个模式，通过摇杆行为来控制模式的选择。</a:t>
              </a:r>
              <a:endPara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9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pic>
        <p:nvPicPr>
          <p:cNvPr id="11" name="图片 10" descr="50398449027969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1355"/>
            <a:ext cx="5390515" cy="317119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bldLvl="3" build="p"/>
      <p:bldP spid="2" grpId="0" animBg="1"/>
      <p:bldP spid="3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0" y="254000"/>
            <a:ext cx="83820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 bwMode="auto">
          <a:xfrm>
            <a:off x="550863" y="47039"/>
            <a:ext cx="3541712" cy="585788"/>
            <a:chOff x="551544" y="82976"/>
            <a:chExt cx="3540396" cy="584775"/>
          </a:xfrm>
        </p:grpSpPr>
        <p:sp>
          <p:nvSpPr>
            <p:cNvPr id="7251" name="文本框 3"/>
            <p:cNvSpPr txBox="1">
              <a:spLocks noChangeArrowheads="1"/>
            </p:cNvSpPr>
            <p:nvPr/>
          </p:nvSpPr>
          <p:spPr bwMode="auto">
            <a:xfrm>
              <a:off x="80010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作品简介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1544" y="82976"/>
              <a:ext cx="723631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6757522" y="1339991"/>
            <a:ext cx="1041400" cy="1041400"/>
            <a:chOff x="6907679" y="2155364"/>
            <a:chExt cx="1041578" cy="1041578"/>
          </a:xfrm>
        </p:grpSpPr>
        <p:sp>
          <p:nvSpPr>
            <p:cNvPr id="10" name="任意多边形 9"/>
            <p:cNvSpPr/>
            <p:nvPr/>
          </p:nvSpPr>
          <p:spPr>
            <a:xfrm>
              <a:off x="6907679" y="2155364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08416" tIns="208416" rIns="208416" bIns="208416" spcCol="1270" anchor="ctr"/>
            <a:lstStyle/>
            <a:p>
              <a:pPr algn="ctr" defTabSz="19558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50" name="Freeform 59"/>
            <p:cNvSpPr>
              <a:spLocks noEditPoints="1"/>
            </p:cNvSpPr>
            <p:nvPr/>
          </p:nvSpPr>
          <p:spPr bwMode="auto">
            <a:xfrm>
              <a:off x="7172480" y="2487626"/>
              <a:ext cx="511976" cy="387388"/>
            </a:xfrm>
            <a:custGeom>
              <a:avLst/>
              <a:gdLst>
                <a:gd name="T0" fmla="*/ 361662614 w 111"/>
                <a:gd name="T1" fmla="*/ 42538892 h 84"/>
                <a:gd name="T2" fmla="*/ 616949530 w 111"/>
                <a:gd name="T3" fmla="*/ 85073172 h 84"/>
                <a:gd name="T4" fmla="*/ 425484343 w 111"/>
                <a:gd name="T5" fmla="*/ 1084686400 h 84"/>
                <a:gd name="T6" fmla="*/ 106371086 w 111"/>
                <a:gd name="T7" fmla="*/ 1020882674 h 84"/>
                <a:gd name="T8" fmla="*/ 361662614 w 111"/>
                <a:gd name="T9" fmla="*/ 42538892 h 84"/>
                <a:gd name="T10" fmla="*/ 425484343 w 111"/>
                <a:gd name="T11" fmla="*/ 1446248533 h 84"/>
                <a:gd name="T12" fmla="*/ 361662614 w 111"/>
                <a:gd name="T13" fmla="*/ 1616394877 h 84"/>
                <a:gd name="T14" fmla="*/ 2147483646 w 111"/>
                <a:gd name="T15" fmla="*/ 1616394877 h 84"/>
                <a:gd name="T16" fmla="*/ 2147483646 w 111"/>
                <a:gd name="T17" fmla="*/ 1616394877 h 84"/>
                <a:gd name="T18" fmla="*/ 2147483646 w 111"/>
                <a:gd name="T19" fmla="*/ 1531321705 h 84"/>
                <a:gd name="T20" fmla="*/ 2147483646 w 111"/>
                <a:gd name="T21" fmla="*/ 574247369 h 84"/>
                <a:gd name="T22" fmla="*/ 2147483646 w 111"/>
                <a:gd name="T23" fmla="*/ 552977923 h 84"/>
                <a:gd name="T24" fmla="*/ 2147483646 w 111"/>
                <a:gd name="T25" fmla="*/ 510439031 h 84"/>
                <a:gd name="T26" fmla="*/ 2042323000 w 111"/>
                <a:gd name="T27" fmla="*/ 233950070 h 84"/>
                <a:gd name="T28" fmla="*/ 2021050628 w 111"/>
                <a:gd name="T29" fmla="*/ 212685236 h 84"/>
                <a:gd name="T30" fmla="*/ 1978501271 w 111"/>
                <a:gd name="T31" fmla="*/ 212685236 h 84"/>
                <a:gd name="T32" fmla="*/ 702048243 w 111"/>
                <a:gd name="T33" fmla="*/ 212685236 h 84"/>
                <a:gd name="T34" fmla="*/ 702048243 w 111"/>
                <a:gd name="T35" fmla="*/ 361562133 h 84"/>
                <a:gd name="T36" fmla="*/ 1893402558 w 111"/>
                <a:gd name="T37" fmla="*/ 361562133 h 84"/>
                <a:gd name="T38" fmla="*/ 1872130186 w 111"/>
                <a:gd name="T39" fmla="*/ 616781649 h 84"/>
                <a:gd name="T40" fmla="*/ 1872130186 w 111"/>
                <a:gd name="T41" fmla="*/ 659320541 h 84"/>
                <a:gd name="T42" fmla="*/ 1914679542 w 111"/>
                <a:gd name="T43" fmla="*/ 659320541 h 84"/>
                <a:gd name="T44" fmla="*/ 2147483646 w 111"/>
                <a:gd name="T45" fmla="*/ 659320541 h 84"/>
                <a:gd name="T46" fmla="*/ 2147483646 w 111"/>
                <a:gd name="T47" fmla="*/ 1446248533 h 84"/>
                <a:gd name="T48" fmla="*/ 425484343 w 111"/>
                <a:gd name="T49" fmla="*/ 1446248533 h 84"/>
                <a:gd name="T50" fmla="*/ 2147483646 w 111"/>
                <a:gd name="T51" fmla="*/ 574247369 h 84"/>
                <a:gd name="T52" fmla="*/ 1957224287 w 111"/>
                <a:gd name="T53" fmla="*/ 574247369 h 84"/>
                <a:gd name="T54" fmla="*/ 1978501271 w 111"/>
                <a:gd name="T55" fmla="*/ 404096413 h 84"/>
                <a:gd name="T56" fmla="*/ 2147483646 w 111"/>
                <a:gd name="T57" fmla="*/ 574247369 h 84"/>
                <a:gd name="T58" fmla="*/ 723320615 w 111"/>
                <a:gd name="T59" fmla="*/ 957074336 h 84"/>
                <a:gd name="T60" fmla="*/ 1680660387 w 111"/>
                <a:gd name="T61" fmla="*/ 957074336 h 84"/>
                <a:gd name="T62" fmla="*/ 1680660387 w 111"/>
                <a:gd name="T63" fmla="*/ 1020882674 h 84"/>
                <a:gd name="T64" fmla="*/ 723320615 w 111"/>
                <a:gd name="T65" fmla="*/ 1020882674 h 84"/>
                <a:gd name="T66" fmla="*/ 723320615 w 111"/>
                <a:gd name="T67" fmla="*/ 957074336 h 84"/>
                <a:gd name="T68" fmla="*/ 723320615 w 111"/>
                <a:gd name="T69" fmla="*/ 723124267 h 84"/>
                <a:gd name="T70" fmla="*/ 1595566285 w 111"/>
                <a:gd name="T71" fmla="*/ 723124267 h 84"/>
                <a:gd name="T72" fmla="*/ 1595566285 w 111"/>
                <a:gd name="T73" fmla="*/ 786927993 h 84"/>
                <a:gd name="T74" fmla="*/ 723320615 w 111"/>
                <a:gd name="T75" fmla="*/ 786927993 h 84"/>
                <a:gd name="T76" fmla="*/ 723320615 w 111"/>
                <a:gd name="T77" fmla="*/ 723124267 h 84"/>
                <a:gd name="T78" fmla="*/ 723320615 w 111"/>
                <a:gd name="T79" fmla="*/ 489174197 h 84"/>
                <a:gd name="T80" fmla="*/ 1595566285 w 111"/>
                <a:gd name="T81" fmla="*/ 489174197 h 84"/>
                <a:gd name="T82" fmla="*/ 1595566285 w 111"/>
                <a:gd name="T83" fmla="*/ 552977923 h 84"/>
                <a:gd name="T84" fmla="*/ 723320615 w 111"/>
                <a:gd name="T85" fmla="*/ 552977923 h 84"/>
                <a:gd name="T86" fmla="*/ 723320615 w 111"/>
                <a:gd name="T87" fmla="*/ 489174197 h 84"/>
                <a:gd name="T88" fmla="*/ 85098714 w 111"/>
                <a:gd name="T89" fmla="*/ 1488782813 h 84"/>
                <a:gd name="T90" fmla="*/ 212742171 w 111"/>
                <a:gd name="T91" fmla="*/ 1531321705 h 84"/>
                <a:gd name="T92" fmla="*/ 212742171 w 111"/>
                <a:gd name="T93" fmla="*/ 1680198603 h 84"/>
                <a:gd name="T94" fmla="*/ 106371086 w 111"/>
                <a:gd name="T95" fmla="*/ 1786541221 h 84"/>
                <a:gd name="T96" fmla="*/ 42549357 w 111"/>
                <a:gd name="T97" fmla="*/ 1765271775 h 84"/>
                <a:gd name="T98" fmla="*/ 0 w 111"/>
                <a:gd name="T99" fmla="*/ 1616394877 h 84"/>
                <a:gd name="T100" fmla="*/ 85098714 w 111"/>
                <a:gd name="T101" fmla="*/ 1488782813 h 84"/>
                <a:gd name="T102" fmla="*/ 85098714 w 111"/>
                <a:gd name="T103" fmla="*/ 1084686400 h 84"/>
                <a:gd name="T104" fmla="*/ 42549357 w 111"/>
                <a:gd name="T105" fmla="*/ 1446248533 h 84"/>
                <a:gd name="T106" fmla="*/ 276563900 w 111"/>
                <a:gd name="T107" fmla="*/ 1510052259 h 84"/>
                <a:gd name="T108" fmla="*/ 382934986 w 111"/>
                <a:gd name="T109" fmla="*/ 1148490126 h 84"/>
                <a:gd name="T110" fmla="*/ 85098714 w 111"/>
                <a:gd name="T111" fmla="*/ 1084686400 h 8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4024731" y="1343166"/>
            <a:ext cx="1041400" cy="1041400"/>
            <a:chOff x="4199225" y="2155364"/>
            <a:chExt cx="1041578" cy="1041578"/>
          </a:xfrm>
        </p:grpSpPr>
        <p:sp>
          <p:nvSpPr>
            <p:cNvPr id="22" name="任意多边形 21"/>
            <p:cNvSpPr/>
            <p:nvPr/>
          </p:nvSpPr>
          <p:spPr>
            <a:xfrm>
              <a:off x="4199225" y="2155364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48" name="Freeform 74"/>
            <p:cNvSpPr>
              <a:spLocks noEditPoints="1"/>
            </p:cNvSpPr>
            <p:nvPr/>
          </p:nvSpPr>
          <p:spPr bwMode="auto">
            <a:xfrm>
              <a:off x="4492253" y="2527232"/>
              <a:ext cx="455523" cy="297842"/>
            </a:xfrm>
            <a:custGeom>
              <a:avLst/>
              <a:gdLst>
                <a:gd name="T0" fmla="*/ 381084100 w 99"/>
                <a:gd name="T1" fmla="*/ 1217793459 h 65"/>
                <a:gd name="T2" fmla="*/ 1122086585 w 99"/>
                <a:gd name="T3" fmla="*/ 1364767030 h 65"/>
                <a:gd name="T4" fmla="*/ 1841914152 w 99"/>
                <a:gd name="T5" fmla="*/ 1196797889 h 65"/>
                <a:gd name="T6" fmla="*/ 1841914152 w 99"/>
                <a:gd name="T7" fmla="*/ 482916437 h 65"/>
                <a:gd name="T8" fmla="*/ 1122086585 w 99"/>
                <a:gd name="T9" fmla="*/ 587898868 h 65"/>
                <a:gd name="T10" fmla="*/ 381084100 w 99"/>
                <a:gd name="T11" fmla="*/ 482916437 h 65"/>
                <a:gd name="T12" fmla="*/ 381084100 w 99"/>
                <a:gd name="T13" fmla="*/ 1217793459 h 65"/>
                <a:gd name="T14" fmla="*/ 2095971753 w 99"/>
                <a:gd name="T15" fmla="*/ 167969141 h 65"/>
                <a:gd name="T16" fmla="*/ 2095971753 w 99"/>
                <a:gd name="T17" fmla="*/ 356938435 h 65"/>
                <a:gd name="T18" fmla="*/ 1122086585 w 99"/>
                <a:gd name="T19" fmla="*/ 503912007 h 65"/>
                <a:gd name="T20" fmla="*/ 148201417 w 99"/>
                <a:gd name="T21" fmla="*/ 356938435 h 65"/>
                <a:gd name="T22" fmla="*/ 148201417 w 99"/>
                <a:gd name="T23" fmla="*/ 713876870 h 65"/>
                <a:gd name="T24" fmla="*/ 190542050 w 99"/>
                <a:gd name="T25" fmla="*/ 776868162 h 65"/>
                <a:gd name="T26" fmla="*/ 105856183 w 99"/>
                <a:gd name="T27" fmla="*/ 860855024 h 65"/>
                <a:gd name="T28" fmla="*/ 42340633 w 99"/>
                <a:gd name="T29" fmla="*/ 776868162 h 65"/>
                <a:gd name="T30" fmla="*/ 84685867 w 99"/>
                <a:gd name="T31" fmla="*/ 713876870 h 65"/>
                <a:gd name="T32" fmla="*/ 84685867 w 99"/>
                <a:gd name="T33" fmla="*/ 167969141 h 65"/>
                <a:gd name="T34" fmla="*/ 1122086585 w 99"/>
                <a:gd name="T35" fmla="*/ 0 h 65"/>
                <a:gd name="T36" fmla="*/ 2095971753 w 99"/>
                <a:gd name="T37" fmla="*/ 167969141 h 65"/>
                <a:gd name="T38" fmla="*/ 169371734 w 99"/>
                <a:gd name="T39" fmla="*/ 881850594 h 65"/>
                <a:gd name="T40" fmla="*/ 63515550 w 99"/>
                <a:gd name="T41" fmla="*/ 881850594 h 65"/>
                <a:gd name="T42" fmla="*/ 0 w 99"/>
                <a:gd name="T43" fmla="*/ 1217793459 h 65"/>
                <a:gd name="T44" fmla="*/ 42340633 w 99"/>
                <a:gd name="T45" fmla="*/ 1217793459 h 65"/>
                <a:gd name="T46" fmla="*/ 63515550 w 99"/>
                <a:gd name="T47" fmla="*/ 1175797737 h 65"/>
                <a:gd name="T48" fmla="*/ 63515550 w 99"/>
                <a:gd name="T49" fmla="*/ 1217793459 h 65"/>
                <a:gd name="T50" fmla="*/ 127026500 w 99"/>
                <a:gd name="T51" fmla="*/ 1238789029 h 65"/>
                <a:gd name="T52" fmla="*/ 148201417 w 99"/>
                <a:gd name="T53" fmla="*/ 1196797889 h 65"/>
                <a:gd name="T54" fmla="*/ 148201417 w 99"/>
                <a:gd name="T55" fmla="*/ 1238789029 h 65"/>
                <a:gd name="T56" fmla="*/ 169371734 w 99"/>
                <a:gd name="T57" fmla="*/ 1238789029 h 65"/>
                <a:gd name="T58" fmla="*/ 169371734 w 99"/>
                <a:gd name="T59" fmla="*/ 1070815305 h 65"/>
                <a:gd name="T60" fmla="*/ 190542050 w 99"/>
                <a:gd name="T61" fmla="*/ 1217793459 h 65"/>
                <a:gd name="T62" fmla="*/ 232887284 w 99"/>
                <a:gd name="T63" fmla="*/ 1217793459 h 65"/>
                <a:gd name="T64" fmla="*/ 169371734 w 99"/>
                <a:gd name="T65" fmla="*/ 881850594 h 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9" h="65">
                  <a:moveTo>
                    <a:pt x="18" y="58"/>
                  </a:moveTo>
                  <a:cubicBezTo>
                    <a:pt x="30" y="58"/>
                    <a:pt x="42" y="60"/>
                    <a:pt x="53" y="65"/>
                  </a:cubicBezTo>
                  <a:cubicBezTo>
                    <a:pt x="64" y="60"/>
                    <a:pt x="75" y="57"/>
                    <a:pt x="87" y="5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8"/>
                    <a:pt x="18" y="58"/>
                    <a:pt x="18" y="58"/>
                  </a:cubicBezTo>
                  <a:close/>
                  <a:moveTo>
                    <a:pt x="99" y="8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6"/>
                    <a:pt x="9" y="37"/>
                  </a:cubicBezTo>
                  <a:cubicBezTo>
                    <a:pt x="9" y="39"/>
                    <a:pt x="7" y="41"/>
                    <a:pt x="5" y="41"/>
                  </a:cubicBezTo>
                  <a:cubicBezTo>
                    <a:pt x="4" y="41"/>
                    <a:pt x="2" y="39"/>
                    <a:pt x="2" y="37"/>
                  </a:cubicBezTo>
                  <a:cubicBezTo>
                    <a:pt x="2" y="36"/>
                    <a:pt x="3" y="35"/>
                    <a:pt x="4" y="34"/>
                  </a:cubicBezTo>
                  <a:cubicBezTo>
                    <a:pt x="4" y="25"/>
                    <a:pt x="4" y="17"/>
                    <a:pt x="4" y="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8" y="42"/>
                  </a:moveTo>
                  <a:cubicBezTo>
                    <a:pt x="6" y="43"/>
                    <a:pt x="5" y="43"/>
                    <a:pt x="3" y="42"/>
                  </a:cubicBezTo>
                  <a:cubicBezTo>
                    <a:pt x="2" y="47"/>
                    <a:pt x="1" y="52"/>
                    <a:pt x="0" y="58"/>
                  </a:cubicBezTo>
                  <a:cubicBezTo>
                    <a:pt x="1" y="58"/>
                    <a:pt x="2" y="58"/>
                    <a:pt x="2" y="58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8" y="59"/>
                    <a:pt x="8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8"/>
                    <a:pt x="10" y="58"/>
                    <a:pt x="11" y="58"/>
                  </a:cubicBezTo>
                  <a:cubicBezTo>
                    <a:pt x="10" y="52"/>
                    <a:pt x="9" y="47"/>
                    <a:pt x="8" y="42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6757522" y="2903679"/>
            <a:ext cx="1041400" cy="1041400"/>
            <a:chOff x="6907679" y="3719090"/>
            <a:chExt cx="1041578" cy="1041578"/>
          </a:xfrm>
        </p:grpSpPr>
        <p:sp>
          <p:nvSpPr>
            <p:cNvPr id="12" name="任意多边形 11"/>
            <p:cNvSpPr/>
            <p:nvPr/>
          </p:nvSpPr>
          <p:spPr>
            <a:xfrm>
              <a:off x="6907679" y="3719090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7258576" y="4016003"/>
              <a:ext cx="339783" cy="447752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024731" y="2906854"/>
            <a:ext cx="1041400" cy="1041400"/>
            <a:chOff x="4199225" y="3719090"/>
            <a:chExt cx="1041578" cy="1041578"/>
          </a:xfrm>
        </p:grpSpPr>
        <p:sp>
          <p:nvSpPr>
            <p:cNvPr id="18" name="任意多边形 17"/>
            <p:cNvSpPr/>
            <p:nvPr/>
          </p:nvSpPr>
          <p:spPr>
            <a:xfrm>
              <a:off x="4199225" y="3719090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71"/>
            <p:cNvSpPr>
              <a:spLocks noEditPoints="1"/>
            </p:cNvSpPr>
            <p:nvPr/>
          </p:nvSpPr>
          <p:spPr bwMode="auto">
            <a:xfrm>
              <a:off x="4504077" y="3989011"/>
              <a:ext cx="431874" cy="457278"/>
            </a:xfrm>
            <a:custGeom>
              <a:avLst/>
              <a:gdLst>
                <a:gd name="T0" fmla="*/ 170 w 222"/>
                <a:gd name="T1" fmla="*/ 29 h 235"/>
                <a:gd name="T2" fmla="*/ 182 w 222"/>
                <a:gd name="T3" fmla="*/ 7 h 235"/>
                <a:gd name="T4" fmla="*/ 151 w 222"/>
                <a:gd name="T5" fmla="*/ 19 h 235"/>
                <a:gd name="T6" fmla="*/ 7 w 222"/>
                <a:gd name="T7" fmla="*/ 159 h 235"/>
                <a:gd name="T8" fmla="*/ 31 w 222"/>
                <a:gd name="T9" fmla="*/ 223 h 235"/>
                <a:gd name="T10" fmla="*/ 31 w 222"/>
                <a:gd name="T11" fmla="*/ 171 h 235"/>
                <a:gd name="T12" fmla="*/ 109 w 222"/>
                <a:gd name="T13" fmla="*/ 114 h 235"/>
                <a:gd name="T14" fmla="*/ 116 w 222"/>
                <a:gd name="T15" fmla="*/ 93 h 235"/>
                <a:gd name="T16" fmla="*/ 87 w 222"/>
                <a:gd name="T17" fmla="*/ 104 h 235"/>
                <a:gd name="T18" fmla="*/ 76 w 222"/>
                <a:gd name="T19" fmla="*/ 100 h 235"/>
                <a:gd name="T20" fmla="*/ 116 w 222"/>
                <a:gd name="T21" fmla="*/ 83 h 235"/>
                <a:gd name="T22" fmla="*/ 132 w 222"/>
                <a:gd name="T23" fmla="*/ 90 h 235"/>
                <a:gd name="T24" fmla="*/ 132 w 222"/>
                <a:gd name="T25" fmla="*/ 19 h 235"/>
                <a:gd name="T26" fmla="*/ 180 w 222"/>
                <a:gd name="T27" fmla="*/ 0 h 235"/>
                <a:gd name="T28" fmla="*/ 182 w 222"/>
                <a:gd name="T29" fmla="*/ 0 h 235"/>
                <a:gd name="T30" fmla="*/ 222 w 222"/>
                <a:gd name="T31" fmla="*/ 19 h 235"/>
                <a:gd name="T32" fmla="*/ 173 w 222"/>
                <a:gd name="T33" fmla="*/ 187 h 235"/>
                <a:gd name="T34" fmla="*/ 158 w 222"/>
                <a:gd name="T35" fmla="*/ 180 h 235"/>
                <a:gd name="T36" fmla="*/ 106 w 222"/>
                <a:gd name="T37" fmla="*/ 211 h 235"/>
                <a:gd name="T38" fmla="*/ 90 w 222"/>
                <a:gd name="T39" fmla="*/ 201 h 235"/>
                <a:gd name="T40" fmla="*/ 38 w 222"/>
                <a:gd name="T41" fmla="*/ 235 h 235"/>
                <a:gd name="T42" fmla="*/ 2 w 222"/>
                <a:gd name="T43" fmla="*/ 218 h 235"/>
                <a:gd name="T44" fmla="*/ 0 w 222"/>
                <a:gd name="T45" fmla="*/ 213 h 235"/>
                <a:gd name="T46" fmla="*/ 0 w 222"/>
                <a:gd name="T47" fmla="*/ 147 h 235"/>
                <a:gd name="T48" fmla="*/ 47 w 222"/>
                <a:gd name="T49" fmla="*/ 128 h 235"/>
                <a:gd name="T50" fmla="*/ 50 w 222"/>
                <a:gd name="T51" fmla="*/ 128 h 235"/>
                <a:gd name="T52" fmla="*/ 90 w 222"/>
                <a:gd name="T53" fmla="*/ 147 h 235"/>
                <a:gd name="T54" fmla="*/ 99 w 222"/>
                <a:gd name="T55" fmla="*/ 199 h 235"/>
                <a:gd name="T56" fmla="*/ 76 w 222"/>
                <a:gd name="T57" fmla="*/ 114 h 235"/>
                <a:gd name="T58" fmla="*/ 68 w 222"/>
                <a:gd name="T59" fmla="*/ 138 h 235"/>
                <a:gd name="T60" fmla="*/ 68 w 222"/>
                <a:gd name="T61" fmla="*/ 102 h 235"/>
                <a:gd name="T62" fmla="*/ 139 w 222"/>
                <a:gd name="T63" fmla="*/ 95 h 235"/>
                <a:gd name="T64" fmla="*/ 158 w 222"/>
                <a:gd name="T65" fmla="*/ 102 h 235"/>
                <a:gd name="T66" fmla="*/ 165 w 222"/>
                <a:gd name="T67" fmla="*/ 175 h 235"/>
                <a:gd name="T68" fmla="*/ 139 w 222"/>
                <a:gd name="T69" fmla="*/ 31 h 235"/>
                <a:gd name="T70" fmla="*/ 139 w 222"/>
                <a:gd name="T71" fmla="*/ 95 h 235"/>
                <a:gd name="T72" fmla="*/ 38 w 222"/>
                <a:gd name="T73" fmla="*/ 159 h 235"/>
                <a:gd name="T74" fmla="*/ 47 w 222"/>
                <a:gd name="T75" fmla="*/ 138 h 235"/>
                <a:gd name="T76" fmla="*/ 19 w 222"/>
                <a:gd name="T77" fmla="*/ 149 h 235"/>
                <a:gd name="T78" fmla="*/ 173 w 222"/>
                <a:gd name="T79" fmla="*/ 36 h 235"/>
                <a:gd name="T80" fmla="*/ 173 w 222"/>
                <a:gd name="T81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5378868" y="3687904"/>
            <a:ext cx="1041400" cy="1041400"/>
            <a:chOff x="5553452" y="4500954"/>
            <a:chExt cx="1041578" cy="1041578"/>
          </a:xfrm>
        </p:grpSpPr>
        <p:sp>
          <p:nvSpPr>
            <p:cNvPr id="14" name="任意多边形 13"/>
            <p:cNvSpPr/>
            <p:nvPr/>
          </p:nvSpPr>
          <p:spPr>
            <a:xfrm>
              <a:off x="5553452" y="4500954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42" name="Freeform 306"/>
            <p:cNvSpPr>
              <a:spLocks noEditPoints="1"/>
            </p:cNvSpPr>
            <p:nvPr/>
          </p:nvSpPr>
          <p:spPr bwMode="auto">
            <a:xfrm>
              <a:off x="5845528" y="4819420"/>
              <a:ext cx="457426" cy="455348"/>
            </a:xfrm>
            <a:custGeom>
              <a:avLst/>
              <a:gdLst>
                <a:gd name="T0" fmla="*/ 1280922173 w 99"/>
                <a:gd name="T1" fmla="*/ 190395257 h 99"/>
                <a:gd name="T2" fmla="*/ 1729245858 w 99"/>
                <a:gd name="T3" fmla="*/ 211552841 h 99"/>
                <a:gd name="T4" fmla="*/ 1686548144 w 99"/>
                <a:gd name="T5" fmla="*/ 423101083 h 99"/>
                <a:gd name="T6" fmla="*/ 2049476401 w 99"/>
                <a:gd name="T7" fmla="*/ 655811507 h 99"/>
                <a:gd name="T8" fmla="*/ 1921383260 w 99"/>
                <a:gd name="T9" fmla="*/ 803896196 h 99"/>
                <a:gd name="T10" fmla="*/ 2113520661 w 99"/>
                <a:gd name="T11" fmla="*/ 1205844295 h 99"/>
                <a:gd name="T12" fmla="*/ 1921383260 w 99"/>
                <a:gd name="T13" fmla="*/ 1269307847 h 99"/>
                <a:gd name="T14" fmla="*/ 1900032092 w 99"/>
                <a:gd name="T15" fmla="*/ 1713566513 h 99"/>
                <a:gd name="T16" fmla="*/ 1707894691 w 99"/>
                <a:gd name="T17" fmla="*/ 1671260545 h 99"/>
                <a:gd name="T18" fmla="*/ 1451713028 w 99"/>
                <a:gd name="T19" fmla="*/ 2052051059 h 99"/>
                <a:gd name="T20" fmla="*/ 1302268720 w 99"/>
                <a:gd name="T21" fmla="*/ 1903966370 h 99"/>
                <a:gd name="T22" fmla="*/ 896647369 w 99"/>
                <a:gd name="T23" fmla="*/ 2094361627 h 99"/>
                <a:gd name="T24" fmla="*/ 832598488 w 99"/>
                <a:gd name="T25" fmla="*/ 1925119355 h 99"/>
                <a:gd name="T26" fmla="*/ 384274804 w 99"/>
                <a:gd name="T27" fmla="*/ 1882808786 h 99"/>
                <a:gd name="T28" fmla="*/ 426972518 w 99"/>
                <a:gd name="T29" fmla="*/ 1692413529 h 99"/>
                <a:gd name="T30" fmla="*/ 64044260 w 99"/>
                <a:gd name="T31" fmla="*/ 1438550120 h 99"/>
                <a:gd name="T32" fmla="*/ 192137402 w 99"/>
                <a:gd name="T33" fmla="*/ 1290465431 h 99"/>
                <a:gd name="T34" fmla="*/ 0 w 99"/>
                <a:gd name="T35" fmla="*/ 888517333 h 99"/>
                <a:gd name="T36" fmla="*/ 192137402 w 99"/>
                <a:gd name="T37" fmla="*/ 825053780 h 99"/>
                <a:gd name="T38" fmla="*/ 213488569 w 99"/>
                <a:gd name="T39" fmla="*/ 380795114 h 99"/>
                <a:gd name="T40" fmla="*/ 405625971 w 99"/>
                <a:gd name="T41" fmla="*/ 423101083 h 99"/>
                <a:gd name="T42" fmla="*/ 661807633 w 99"/>
                <a:gd name="T43" fmla="*/ 63463553 h 99"/>
                <a:gd name="T44" fmla="*/ 811251942 w 99"/>
                <a:gd name="T45" fmla="*/ 190395257 h 99"/>
                <a:gd name="T46" fmla="*/ 1216873292 w 99"/>
                <a:gd name="T47" fmla="*/ 0 h 99"/>
                <a:gd name="T48" fmla="*/ 768554228 w 99"/>
                <a:gd name="T49" fmla="*/ 1227001878 h 99"/>
                <a:gd name="T50" fmla="*/ 960691630 w 99"/>
                <a:gd name="T51" fmla="*/ 994291454 h 99"/>
                <a:gd name="T52" fmla="*/ 1238224459 w 99"/>
                <a:gd name="T53" fmla="*/ 1163533726 h 99"/>
                <a:gd name="T54" fmla="*/ 1366317601 w 99"/>
                <a:gd name="T55" fmla="*/ 1184691310 h 99"/>
                <a:gd name="T56" fmla="*/ 1152829032 w 99"/>
                <a:gd name="T57" fmla="*/ 1142380742 h 99"/>
                <a:gd name="T58" fmla="*/ 1238224459 w 99"/>
                <a:gd name="T59" fmla="*/ 1459707704 h 99"/>
                <a:gd name="T60" fmla="*/ 1515757289 w 99"/>
                <a:gd name="T61" fmla="*/ 1502018272 h 99"/>
                <a:gd name="T62" fmla="*/ 1515757289 w 99"/>
                <a:gd name="T63" fmla="*/ 592343355 h 99"/>
                <a:gd name="T64" fmla="*/ 597763373 w 99"/>
                <a:gd name="T65" fmla="*/ 592343355 h 99"/>
                <a:gd name="T66" fmla="*/ 597763373 w 99"/>
                <a:gd name="T67" fmla="*/ 1502018272 h 99"/>
                <a:gd name="T68" fmla="*/ 1174180199 w 99"/>
                <a:gd name="T69" fmla="*/ 1671260545 h 99"/>
                <a:gd name="T70" fmla="*/ 1024735890 w 99"/>
                <a:gd name="T71" fmla="*/ 1396239552 h 99"/>
                <a:gd name="T72" fmla="*/ 747203061 w 99"/>
                <a:gd name="T73" fmla="*/ 1586639408 h 99"/>
                <a:gd name="T74" fmla="*/ 896647369 w 99"/>
                <a:gd name="T75" fmla="*/ 1502018272 h 99"/>
                <a:gd name="T76" fmla="*/ 960691630 w 99"/>
                <a:gd name="T77" fmla="*/ 1100070174 h 99"/>
                <a:gd name="T78" fmla="*/ 811251942 w 99"/>
                <a:gd name="T79" fmla="*/ 1248154863 h 99"/>
                <a:gd name="T80" fmla="*/ 1088784771 w 99"/>
                <a:gd name="T81" fmla="*/ 782743212 h 99"/>
                <a:gd name="T82" fmla="*/ 1088784771 w 99"/>
                <a:gd name="T83" fmla="*/ 973138469 h 99"/>
                <a:gd name="T84" fmla="*/ 1088784771 w 99"/>
                <a:gd name="T85" fmla="*/ 782743212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044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4435893" y="1339991"/>
            <a:ext cx="2914650" cy="2640013"/>
            <a:chOff x="4609333" y="2151997"/>
            <a:chExt cx="2915626" cy="2641183"/>
          </a:xfrm>
        </p:grpSpPr>
        <p:cxnSp>
          <p:nvCxnSpPr>
            <p:cNvPr id="26" name="直接箭头连接符 25"/>
            <p:cNvCxnSpPr/>
            <p:nvPr/>
          </p:nvCxnSpPr>
          <p:spPr>
            <a:xfrm rot="4020000" flipV="1">
              <a:off x="6591975" y="2200448"/>
              <a:ext cx="289053" cy="192151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rot="4020000" flipH="1">
              <a:off x="5275496" y="4552578"/>
              <a:ext cx="289053" cy="192152"/>
            </a:xfrm>
            <a:prstGeom prst="straightConnector1">
              <a:avLst/>
            </a:prstGeom>
            <a:ln w="38100">
              <a:solidFill>
                <a:srgbClr val="04487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6619781" y="4531126"/>
              <a:ext cx="287434" cy="192173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7560000" flipH="1">
              <a:off x="4561676" y="3347925"/>
              <a:ext cx="289053" cy="19374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rot="14160000" flipH="1" flipV="1">
              <a:off x="7284357" y="3355071"/>
              <a:ext cx="287465" cy="193740"/>
            </a:xfrm>
            <a:prstGeom prst="straightConnector1">
              <a:avLst/>
            </a:prstGeom>
            <a:ln w="38100">
              <a:solidFill>
                <a:srgbClr val="04487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5266778" y="2199643"/>
              <a:ext cx="289022" cy="193761"/>
            </a:xfrm>
            <a:prstGeom prst="straightConnector1">
              <a:avLst/>
            </a:prstGeom>
            <a:ln w="38100">
              <a:solidFill>
                <a:srgbClr val="04487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 bwMode="auto">
          <a:xfrm>
            <a:off x="5371848" y="570717"/>
            <a:ext cx="1041400" cy="1041400"/>
            <a:chOff x="5553452" y="1373500"/>
            <a:chExt cx="1041578" cy="1041578"/>
          </a:xfrm>
        </p:grpSpPr>
        <p:sp>
          <p:nvSpPr>
            <p:cNvPr id="8" name="任意多边形 7"/>
            <p:cNvSpPr/>
            <p:nvPr/>
          </p:nvSpPr>
          <p:spPr>
            <a:xfrm>
              <a:off x="5553452" y="1373500"/>
              <a:ext cx="1041578" cy="1041578"/>
            </a:xfrm>
            <a:custGeom>
              <a:avLst/>
              <a:gdLst>
                <a:gd name="connsiteX0" fmla="*/ 0 w 1041578"/>
                <a:gd name="connsiteY0" fmla="*/ 520789 h 1041578"/>
                <a:gd name="connsiteX1" fmla="*/ 520789 w 1041578"/>
                <a:gd name="connsiteY1" fmla="*/ 0 h 1041578"/>
                <a:gd name="connsiteX2" fmla="*/ 1041578 w 1041578"/>
                <a:gd name="connsiteY2" fmla="*/ 520789 h 1041578"/>
                <a:gd name="connsiteX3" fmla="*/ 520789 w 1041578"/>
                <a:gd name="connsiteY3" fmla="*/ 1041578 h 1041578"/>
                <a:gd name="connsiteX4" fmla="*/ 0 w 1041578"/>
                <a:gd name="connsiteY4" fmla="*/ 520789 h 104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578" h="1041578">
                  <a:moveTo>
                    <a:pt x="0" y="520789"/>
                  </a:moveTo>
                  <a:cubicBezTo>
                    <a:pt x="0" y="233165"/>
                    <a:pt x="233165" y="0"/>
                    <a:pt x="520789" y="0"/>
                  </a:cubicBezTo>
                  <a:cubicBezTo>
                    <a:pt x="808413" y="0"/>
                    <a:pt x="1041578" y="233165"/>
                    <a:pt x="1041578" y="520789"/>
                  </a:cubicBezTo>
                  <a:cubicBezTo>
                    <a:pt x="1041578" y="808413"/>
                    <a:pt x="808413" y="1041578"/>
                    <a:pt x="520789" y="1041578"/>
                  </a:cubicBezTo>
                  <a:cubicBezTo>
                    <a:pt x="233165" y="1041578"/>
                    <a:pt x="0" y="808413"/>
                    <a:pt x="0" y="520789"/>
                  </a:cubicBezTo>
                  <a:close/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81746" tIns="181746" rIns="181746" bIns="181746" spcCol="1270" anchor="ctr"/>
            <a:lstStyle/>
            <a:p>
              <a:pPr algn="ctr" defTabSz="10223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5913877" y="1649772"/>
              <a:ext cx="320730" cy="509674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5050256" y="1644791"/>
            <a:ext cx="1687512" cy="1954213"/>
            <a:chOff x="5225107" y="2457523"/>
            <a:chExt cx="1687472" cy="1954095"/>
          </a:xfrm>
        </p:grpSpPr>
        <p:sp>
          <p:nvSpPr>
            <p:cNvPr id="50" name="等腰三角形 49"/>
            <p:cNvSpPr/>
            <p:nvPr/>
          </p:nvSpPr>
          <p:spPr>
            <a:xfrm>
              <a:off x="5266381" y="2457523"/>
              <a:ext cx="1614449" cy="406375"/>
            </a:xfrm>
            <a:prstGeom prst="triangle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5107" y="2911521"/>
              <a:ext cx="765157" cy="1500097"/>
            </a:xfrm>
            <a:custGeom>
              <a:avLst/>
              <a:gdLst>
                <a:gd name="connsiteX0" fmla="*/ 0 w 850900"/>
                <a:gd name="connsiteY0" fmla="*/ 0 h 1536700"/>
                <a:gd name="connsiteX1" fmla="*/ 850900 w 850900"/>
                <a:gd name="connsiteY1" fmla="*/ 1536700 h 1536700"/>
                <a:gd name="connsiteX2" fmla="*/ 0 w 850900"/>
                <a:gd name="connsiteY2" fmla="*/ 1117600 h 1536700"/>
                <a:gd name="connsiteX3" fmla="*/ 0 w 850900"/>
                <a:gd name="connsiteY3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900" h="1536700">
                  <a:moveTo>
                    <a:pt x="0" y="0"/>
                  </a:moveTo>
                  <a:lnTo>
                    <a:pt x="850900" y="1536700"/>
                  </a:lnTo>
                  <a:lnTo>
                    <a:pt x="0" y="1117600"/>
                  </a:lnTo>
                  <a:cubicBezTo>
                    <a:pt x="2117" y="745067"/>
                    <a:pt x="4233" y="37253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flipH="1">
              <a:off x="6074399" y="2903584"/>
              <a:ext cx="838180" cy="1508034"/>
            </a:xfrm>
            <a:custGeom>
              <a:avLst/>
              <a:gdLst>
                <a:gd name="connsiteX0" fmla="*/ 0 w 850900"/>
                <a:gd name="connsiteY0" fmla="*/ 0 h 1536700"/>
                <a:gd name="connsiteX1" fmla="*/ 850900 w 850900"/>
                <a:gd name="connsiteY1" fmla="*/ 1536700 h 1536700"/>
                <a:gd name="connsiteX2" fmla="*/ 0 w 850900"/>
                <a:gd name="connsiteY2" fmla="*/ 1117600 h 1536700"/>
                <a:gd name="connsiteX3" fmla="*/ 0 w 850900"/>
                <a:gd name="connsiteY3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900" h="1536700">
                  <a:moveTo>
                    <a:pt x="0" y="0"/>
                  </a:moveTo>
                  <a:lnTo>
                    <a:pt x="850900" y="1536700"/>
                  </a:lnTo>
                  <a:lnTo>
                    <a:pt x="0" y="1117600"/>
                  </a:lnTo>
                  <a:cubicBezTo>
                    <a:pt x="2117" y="745067"/>
                    <a:pt x="4233" y="37253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文本框 92"/>
          <p:cNvSpPr txBox="1">
            <a:spLocks noChangeArrowheads="1"/>
          </p:cNvSpPr>
          <p:nvPr/>
        </p:nvSpPr>
        <p:spPr bwMode="auto">
          <a:xfrm>
            <a:off x="5275681" y="2050052"/>
            <a:ext cx="11699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摇杆</a:t>
            </a:r>
            <a:br>
              <a:rPr lang="en-US" altLang="zh-CN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zh-CN" altLang="en-US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 bwMode="auto">
          <a:xfrm>
            <a:off x="43803" y="850277"/>
            <a:ext cx="4180535" cy="3842364"/>
            <a:chOff x="421987" y="1426775"/>
            <a:chExt cx="4181115" cy="3842223"/>
          </a:xfrm>
        </p:grpSpPr>
        <p:grpSp>
          <p:nvGrpSpPr>
            <p:cNvPr id="7205" name="组合 86"/>
            <p:cNvGrpSpPr/>
            <p:nvPr/>
          </p:nvGrpSpPr>
          <p:grpSpPr bwMode="auto">
            <a:xfrm>
              <a:off x="421987" y="1426775"/>
              <a:ext cx="4170357" cy="3842223"/>
              <a:chOff x="513959" y="2117677"/>
              <a:chExt cx="4170357" cy="3842223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513959" y="2117677"/>
                <a:ext cx="2426036" cy="4619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Play</a:t>
                </a:r>
                <a:endPara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 bwMode="auto">
              <a:xfrm>
                <a:off x="1558095" y="3034562"/>
                <a:ext cx="3126221" cy="29253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模块：</a:t>
                </a: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DF Player</a:t>
                </a: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SD Card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喇叭</a:t>
                </a: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OLED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r>
                  <a:rPr lang="zh-CN" alt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原理：</a:t>
                </a: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r>
                  <a:rPr lang="en-US" altLang="zh-CN" sz="1600" dirty="0" err="1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DFPlayer</a:t>
                </a: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读取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SD Card</a:t>
                </a: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里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.mp3</a:t>
                </a: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文件并通过喇叭播放出来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操作：</a:t>
                </a:r>
                <a:b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</a:b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向右摇杆切换模式，向下摇杆切换歌曲，并有</a:t>
                </a: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OLED</a:t>
                </a:r>
                <a:r>
                  <a:rPr lang="zh-CN" altLang="en-US" sz="16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频谱显示</a:t>
                </a:r>
                <a:endPara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1605027" y="2546259"/>
                <a:ext cx="1778246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06" name="组合 110"/>
            <p:cNvGrpSpPr/>
            <p:nvPr/>
          </p:nvGrpSpPr>
          <p:grpSpPr bwMode="auto">
            <a:xfrm>
              <a:off x="3050099" y="1555330"/>
              <a:ext cx="1553003" cy="825470"/>
              <a:chOff x="2992043" y="1294073"/>
              <a:chExt cx="1553003" cy="825470"/>
            </a:xfrm>
          </p:grpSpPr>
          <p:sp>
            <p:nvSpPr>
              <p:cNvPr id="7207" name="文本框 87"/>
              <p:cNvSpPr txBox="1">
                <a:spLocks noChangeArrowheads="1"/>
              </p:cNvSpPr>
              <p:nvPr/>
            </p:nvSpPr>
            <p:spPr bwMode="auto">
              <a:xfrm>
                <a:off x="2992043" y="1409904"/>
                <a:ext cx="1553003" cy="646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349148" y="1294073"/>
                <a:ext cx="825615" cy="825470"/>
              </a:xfrm>
              <a:prstGeom prst="ellipse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3" name="组合 112"/>
          <p:cNvGrpSpPr/>
          <p:nvPr/>
        </p:nvGrpSpPr>
        <p:grpSpPr bwMode="auto">
          <a:xfrm>
            <a:off x="2444380" y="4826796"/>
            <a:ext cx="4497505" cy="1466054"/>
            <a:chOff x="307975" y="1556048"/>
            <a:chExt cx="4498128" cy="1466001"/>
          </a:xfrm>
        </p:grpSpPr>
        <p:grpSp>
          <p:nvGrpSpPr>
            <p:cNvPr id="7198" name="组合 113"/>
            <p:cNvGrpSpPr/>
            <p:nvPr/>
          </p:nvGrpSpPr>
          <p:grpSpPr bwMode="auto">
            <a:xfrm>
              <a:off x="307975" y="1849007"/>
              <a:ext cx="4498128" cy="1173042"/>
              <a:chOff x="399947" y="2539909"/>
              <a:chExt cx="4498128" cy="1173042"/>
            </a:xfrm>
          </p:grpSpPr>
          <p:sp>
            <p:nvSpPr>
              <p:cNvPr id="118" name="文本框 117"/>
              <p:cNvSpPr txBox="1"/>
              <p:nvPr/>
            </p:nvSpPr>
            <p:spPr>
              <a:xfrm>
                <a:off x="2325308" y="3203602"/>
                <a:ext cx="2426036" cy="4619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静息状态</a:t>
                </a:r>
                <a:endPara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 bwMode="auto">
              <a:xfrm>
                <a:off x="399947" y="2539909"/>
                <a:ext cx="3126221" cy="3103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20" name="直接连接符 119"/>
              <p:cNvCxnSpPr/>
              <p:nvPr/>
            </p:nvCxnSpPr>
            <p:spPr>
              <a:xfrm>
                <a:off x="3119829" y="3712951"/>
                <a:ext cx="1778246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99" name="组合 114"/>
            <p:cNvGrpSpPr/>
            <p:nvPr/>
          </p:nvGrpSpPr>
          <p:grpSpPr bwMode="auto">
            <a:xfrm>
              <a:off x="3069992" y="1556048"/>
              <a:ext cx="1499423" cy="825201"/>
              <a:chOff x="3011936" y="1294791"/>
              <a:chExt cx="1499423" cy="825201"/>
            </a:xfrm>
          </p:grpSpPr>
          <p:sp>
            <p:nvSpPr>
              <p:cNvPr id="7200" name="文本框 115"/>
              <p:cNvSpPr txBox="1">
                <a:spLocks noChangeArrowheads="1"/>
              </p:cNvSpPr>
              <p:nvPr/>
            </p:nvSpPr>
            <p:spPr bwMode="auto">
              <a:xfrm>
                <a:off x="3011936" y="1398070"/>
                <a:ext cx="149942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3600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6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3349148" y="1294073"/>
                <a:ext cx="825615" cy="825470"/>
              </a:xfrm>
              <a:prstGeom prst="ellipse">
                <a:avLst/>
              </a:prstGeom>
              <a:noFill/>
              <a:ln w="2540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 bwMode="auto">
          <a:xfrm>
            <a:off x="7629166" y="889140"/>
            <a:ext cx="3475040" cy="901701"/>
            <a:chOff x="-41325" y="1390236"/>
            <a:chExt cx="3475521" cy="901667"/>
          </a:xfrm>
        </p:grpSpPr>
        <p:grpSp>
          <p:nvGrpSpPr>
            <p:cNvPr id="7191" name="组合 121"/>
            <p:cNvGrpSpPr/>
            <p:nvPr/>
          </p:nvGrpSpPr>
          <p:grpSpPr bwMode="auto">
            <a:xfrm>
              <a:off x="307975" y="1390236"/>
              <a:ext cx="3126221" cy="769100"/>
              <a:chOff x="399947" y="2081138"/>
              <a:chExt cx="3126221" cy="769100"/>
            </a:xfrm>
          </p:grpSpPr>
          <p:sp>
            <p:nvSpPr>
              <p:cNvPr id="126" name="文本框 125"/>
              <p:cNvSpPr txBox="1"/>
              <p:nvPr/>
            </p:nvSpPr>
            <p:spPr>
              <a:xfrm>
                <a:off x="646583" y="2081138"/>
                <a:ext cx="2426036" cy="46194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Record</a:t>
                </a:r>
                <a:endPara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 bwMode="auto">
              <a:xfrm>
                <a:off x="399947" y="2539909"/>
                <a:ext cx="3126221" cy="3103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 eaLnBrk="1" fontAlgn="auto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28" name="直接连接符 127"/>
              <p:cNvCxnSpPr/>
              <p:nvPr/>
            </p:nvCxnSpPr>
            <p:spPr>
              <a:xfrm>
                <a:off x="1321143" y="2539909"/>
                <a:ext cx="1778246" cy="0"/>
              </a:xfrm>
              <a:prstGeom prst="line">
                <a:avLst/>
              </a:prstGeom>
              <a:ln>
                <a:solidFill>
                  <a:srgbClr val="04487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92" name="组合 122"/>
            <p:cNvGrpSpPr/>
            <p:nvPr/>
          </p:nvGrpSpPr>
          <p:grpSpPr bwMode="auto">
            <a:xfrm>
              <a:off x="-41325" y="1466434"/>
              <a:ext cx="1498808" cy="825469"/>
              <a:chOff x="-99381" y="1205177"/>
              <a:chExt cx="1498808" cy="825469"/>
            </a:xfrm>
          </p:grpSpPr>
          <p:sp>
            <p:nvSpPr>
              <p:cNvPr id="124" name="文本框 123"/>
              <p:cNvSpPr txBox="1"/>
              <p:nvPr/>
            </p:nvSpPr>
            <p:spPr>
              <a:xfrm>
                <a:off x="-99381" y="1316621"/>
                <a:ext cx="1498808" cy="64608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dirty="0">
                    <a:solidFill>
                      <a:srgbClr val="044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6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210765" y="1205177"/>
                <a:ext cx="825615" cy="825469"/>
              </a:xfrm>
              <a:prstGeom prst="ellipse">
                <a:avLst/>
              </a:prstGeom>
              <a:noFill/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" name="图片 6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7486" y="6099366"/>
            <a:ext cx="566420" cy="565150"/>
          </a:xfrm>
          <a:prstGeom prst="rect">
            <a:avLst/>
          </a:prstGeom>
        </p:spPr>
      </p:pic>
      <p:sp>
        <p:nvSpPr>
          <p:cNvPr id="172" name="文本框 171"/>
          <p:cNvSpPr txBox="1"/>
          <p:nvPr/>
        </p:nvSpPr>
        <p:spPr>
          <a:xfrm>
            <a:off x="8149759" y="1905349"/>
            <a:ext cx="6094520" cy="3179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模块：</a:t>
            </a:r>
            <a:b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SD1820</a:t>
            </a:r>
            <a:b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喇叭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原理：</a:t>
            </a:r>
            <a:b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ISD1820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的咪头收录声音，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并暂存，通过喇叭播放出来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操作：</a:t>
            </a:r>
            <a:b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</a:b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向，对着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ISD1820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模块的咪头录音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然后自动播放所录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声音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 animBg="1"/>
      <p:bldP spid="16" grpId="0" animBg="1"/>
      <p:bldP spid="93" grpId="0"/>
      <p:bldP spid="1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2952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1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141626" y="3632200"/>
            <a:ext cx="73773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模块和器件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805" y="159385"/>
            <a:ext cx="3629025" cy="114300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13138" y="254000"/>
            <a:ext cx="867886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395662" cy="585788"/>
            <a:chOff x="551544" y="82976"/>
            <a:chExt cx="3395256" cy="584775"/>
          </a:xfrm>
        </p:grpSpPr>
        <p:sp>
          <p:nvSpPr>
            <p:cNvPr id="9293" name="文本框 12"/>
            <p:cNvSpPr txBox="1">
              <a:spLocks noChangeArrowheads="1"/>
            </p:cNvSpPr>
            <p:nvPr/>
          </p:nvSpPr>
          <p:spPr bwMode="auto">
            <a:xfrm>
              <a:off x="65496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模块和器件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48986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38125" y="635027"/>
            <a:ext cx="5477900" cy="2798504"/>
            <a:chOff x="238407" y="766950"/>
            <a:chExt cx="5728511" cy="1940706"/>
          </a:xfrm>
        </p:grpSpPr>
        <p:grpSp>
          <p:nvGrpSpPr>
            <p:cNvPr id="9283" name="组合 3"/>
            <p:cNvGrpSpPr/>
            <p:nvPr/>
          </p:nvGrpSpPr>
          <p:grpSpPr bwMode="auto">
            <a:xfrm>
              <a:off x="238407" y="766950"/>
              <a:ext cx="5724700" cy="1940706"/>
              <a:chOff x="238407" y="766950"/>
              <a:chExt cx="5724700" cy="1940706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238407" y="997041"/>
                <a:ext cx="5712639" cy="152178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382055" y="766950"/>
                <a:ext cx="3081998" cy="320155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44875"/>
                    </a:solidFill>
                    <a:latin typeface="+mn-lt"/>
                    <a:ea typeface="+mn-ea"/>
                  </a:rPr>
                  <a:t>DF Player</a:t>
                </a:r>
                <a:endParaRPr lang="en-US" altLang="zh-CN" sz="2400" dirty="0">
                  <a:solidFill>
                    <a:srgbClr val="044875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86023" y="781231"/>
                <a:ext cx="171427" cy="4617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9290" name="组合 78"/>
              <p:cNvGrpSpPr/>
              <p:nvPr/>
            </p:nvGrpSpPr>
            <p:grpSpPr bwMode="auto">
              <a:xfrm>
                <a:off x="5349240" y="2102118"/>
                <a:ext cx="613867" cy="605538"/>
                <a:chOff x="5502097" y="2295716"/>
                <a:chExt cx="461010" cy="454755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5594053" y="2381042"/>
                  <a:ext cx="369533" cy="36942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5502265" y="2295239"/>
                  <a:ext cx="255097" cy="255025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84" name="文本框 79"/>
            <p:cNvSpPr txBox="1">
              <a:spLocks noChangeArrowheads="1"/>
            </p:cNvSpPr>
            <p:nvPr/>
          </p:nvSpPr>
          <p:spPr bwMode="auto">
            <a:xfrm>
              <a:off x="5488594" y="2241447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238125" y="3409449"/>
            <a:ext cx="5861050" cy="3194551"/>
            <a:chOff x="238407" y="2600596"/>
            <a:chExt cx="5728511" cy="1940544"/>
          </a:xfrm>
        </p:grpSpPr>
        <p:grpSp>
          <p:nvGrpSpPr>
            <p:cNvPr id="9273" name="组合 4"/>
            <p:cNvGrpSpPr/>
            <p:nvPr/>
          </p:nvGrpSpPr>
          <p:grpSpPr bwMode="auto">
            <a:xfrm>
              <a:off x="238407" y="2600596"/>
              <a:ext cx="5724700" cy="1940544"/>
              <a:chOff x="238407" y="2600596"/>
              <a:chExt cx="5724700" cy="194054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38407" y="2830669"/>
                <a:ext cx="5712639" cy="1521652"/>
              </a:xfrm>
              <a:prstGeom prst="rect">
                <a:avLst/>
              </a:prstGeom>
              <a:noFill/>
              <a:ln w="1905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382055" y="2600596"/>
                <a:ext cx="3081998" cy="280440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44875"/>
                    </a:solidFill>
                    <a:latin typeface="+mn-lt"/>
                    <a:ea typeface="+mn-ea"/>
                  </a:rPr>
                  <a:t>OLED</a:t>
                </a:r>
                <a:endParaRPr lang="zh-CN" altLang="en-US" sz="2400" dirty="0">
                  <a:solidFill>
                    <a:srgbClr val="044875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86023" y="2614877"/>
                <a:ext cx="171427" cy="461731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9280" name="组合 82"/>
              <p:cNvGrpSpPr/>
              <p:nvPr/>
            </p:nvGrpSpPr>
            <p:grpSpPr bwMode="auto">
              <a:xfrm>
                <a:off x="5349240" y="3935602"/>
                <a:ext cx="613867" cy="605538"/>
                <a:chOff x="5502097" y="2295716"/>
                <a:chExt cx="461010" cy="454755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5594053" y="2381073"/>
                  <a:ext cx="369533" cy="369398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5502265" y="2295277"/>
                  <a:ext cx="255097" cy="25500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74" name="文本框 83"/>
            <p:cNvSpPr txBox="1">
              <a:spLocks noChangeArrowheads="1"/>
            </p:cNvSpPr>
            <p:nvPr/>
          </p:nvSpPr>
          <p:spPr bwMode="auto">
            <a:xfrm>
              <a:off x="5488594" y="4074931"/>
              <a:ext cx="478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5946775" y="588784"/>
            <a:ext cx="5869736" cy="2517792"/>
            <a:chOff x="6224731" y="766950"/>
            <a:chExt cx="5727203" cy="1940706"/>
          </a:xfrm>
        </p:grpSpPr>
        <p:sp>
          <p:nvSpPr>
            <p:cNvPr id="38" name="矩形 37"/>
            <p:cNvSpPr/>
            <p:nvPr/>
          </p:nvSpPr>
          <p:spPr>
            <a:xfrm>
              <a:off x="6224731" y="997041"/>
              <a:ext cx="5711329" cy="1521781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368379" y="766950"/>
              <a:ext cx="3081998" cy="355850"/>
            </a:xfrm>
            <a:prstGeom prst="rect">
              <a:avLst/>
            </a:prstGeom>
            <a:blipFill>
              <a:blip r:embed="rId1"/>
              <a:stretch>
                <a:fillRect t="-45000"/>
              </a:stretch>
            </a:blip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喇叭</a:t>
              </a:r>
              <a:endPara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72363" y="781231"/>
              <a:ext cx="171435" cy="4617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259" name="组合 104"/>
            <p:cNvGrpSpPr/>
            <p:nvPr/>
          </p:nvGrpSpPr>
          <p:grpSpPr bwMode="auto">
            <a:xfrm>
              <a:off x="11334256" y="2102118"/>
              <a:ext cx="613867" cy="605538"/>
              <a:chOff x="5502097" y="2295716"/>
              <a:chExt cx="461010" cy="454755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594035" y="2381042"/>
                <a:ext cx="369551" cy="36942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502243" y="2295239"/>
                <a:ext cx="255109" cy="255025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60" name="文本框 105"/>
            <p:cNvSpPr txBox="1">
              <a:spLocks noChangeArrowheads="1"/>
            </p:cNvSpPr>
            <p:nvPr/>
          </p:nvSpPr>
          <p:spPr bwMode="auto">
            <a:xfrm>
              <a:off x="11473610" y="2241447"/>
              <a:ext cx="478324" cy="308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6472145" y="3046540"/>
            <a:ext cx="5481730" cy="3118634"/>
            <a:chOff x="6224731" y="2605719"/>
            <a:chExt cx="5727203" cy="1935421"/>
          </a:xfrm>
        </p:grpSpPr>
        <p:sp>
          <p:nvSpPr>
            <p:cNvPr id="48" name="矩形 47"/>
            <p:cNvSpPr/>
            <p:nvPr/>
          </p:nvSpPr>
          <p:spPr>
            <a:xfrm>
              <a:off x="6224731" y="2830669"/>
              <a:ext cx="5711329" cy="1521652"/>
            </a:xfrm>
            <a:prstGeom prst="rect">
              <a:avLst/>
            </a:prstGeom>
            <a:noFill/>
            <a:ln w="1905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68379" y="2605719"/>
              <a:ext cx="3081998" cy="286509"/>
            </a:xfrm>
            <a:prstGeom prst="rect">
              <a:avLst/>
            </a:prstGeom>
            <a:blipFill>
              <a:blip r:embed="rId1"/>
              <a:stretch>
                <a:fillRect t="-45000"/>
              </a:stretch>
            </a:blip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摇杆</a:t>
              </a:r>
              <a:endParaRPr lang="zh-CN" altLang="en-US" sz="24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572363" y="2614877"/>
              <a:ext cx="171435" cy="461731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250" name="组合 100"/>
            <p:cNvGrpSpPr/>
            <p:nvPr/>
          </p:nvGrpSpPr>
          <p:grpSpPr bwMode="auto">
            <a:xfrm>
              <a:off x="11334256" y="3935602"/>
              <a:ext cx="613867" cy="605538"/>
              <a:chOff x="5502097" y="2295716"/>
              <a:chExt cx="461010" cy="454755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5594035" y="2381073"/>
                <a:ext cx="369551" cy="369398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5502243" y="2295277"/>
                <a:ext cx="255109" cy="25500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51" name="文本框 101"/>
            <p:cNvSpPr txBox="1">
              <a:spLocks noChangeArrowheads="1"/>
            </p:cNvSpPr>
            <p:nvPr/>
          </p:nvSpPr>
          <p:spPr bwMode="auto">
            <a:xfrm>
              <a:off x="11473610" y="4074931"/>
              <a:ext cx="478324" cy="248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>
            <a:off x="3668204" y="1001204"/>
            <a:ext cx="2732596" cy="273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0" name="Picture 6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7" y="1394025"/>
            <a:ext cx="2770605" cy="1668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273" y="774054"/>
            <a:ext cx="2140682" cy="20068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813" y="3969199"/>
            <a:ext cx="2831470" cy="2106614"/>
          </a:xfrm>
          <a:prstGeom prst="roundRect">
            <a:avLst>
              <a:gd name="adj" fmla="val 8574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975" y="3296385"/>
            <a:ext cx="2430508" cy="2517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13138" y="254000"/>
            <a:ext cx="867886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550863" y="82550"/>
            <a:ext cx="3395662" cy="585788"/>
            <a:chOff x="551544" y="82976"/>
            <a:chExt cx="3395256" cy="584775"/>
          </a:xfrm>
        </p:grpSpPr>
        <p:sp>
          <p:nvSpPr>
            <p:cNvPr id="9293" name="文本框 12"/>
            <p:cNvSpPr txBox="1">
              <a:spLocks noChangeArrowheads="1"/>
            </p:cNvSpPr>
            <p:nvPr/>
          </p:nvSpPr>
          <p:spPr bwMode="auto">
            <a:xfrm>
              <a:off x="654960" y="111278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模块和器件</a:t>
              </a:r>
              <a:endParaRPr lang="zh-CN" altLang="en-US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566525" y="6621463"/>
            <a:ext cx="625475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48986" y="6621463"/>
            <a:ext cx="10439400" cy="236537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172416" y="652551"/>
            <a:ext cx="5517519" cy="3270984"/>
            <a:chOff x="238407" y="2600596"/>
            <a:chExt cx="5728511" cy="1940544"/>
          </a:xfrm>
        </p:grpSpPr>
        <p:grpSp>
          <p:nvGrpSpPr>
            <p:cNvPr id="9273" name="组合 4"/>
            <p:cNvGrpSpPr/>
            <p:nvPr/>
          </p:nvGrpSpPr>
          <p:grpSpPr bwMode="auto">
            <a:xfrm>
              <a:off x="238407" y="2600596"/>
              <a:ext cx="5724700" cy="1940544"/>
              <a:chOff x="238407" y="2600596"/>
              <a:chExt cx="5724700" cy="194054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38407" y="2830669"/>
                <a:ext cx="5712639" cy="1521652"/>
              </a:xfrm>
              <a:prstGeom prst="rect">
                <a:avLst/>
              </a:prstGeom>
              <a:noFill/>
              <a:ln w="1905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382055" y="2600596"/>
                <a:ext cx="3081998" cy="461665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44875"/>
                    </a:solidFill>
                    <a:latin typeface="+mn-lt"/>
                    <a:ea typeface="+mn-ea"/>
                  </a:rPr>
                  <a:t>ISD1820</a:t>
                </a:r>
                <a:endParaRPr lang="zh-CN" altLang="en-US" sz="2400" dirty="0">
                  <a:solidFill>
                    <a:srgbClr val="044875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86023" y="2614877"/>
                <a:ext cx="171427" cy="461731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9280" name="组合 82"/>
              <p:cNvGrpSpPr/>
              <p:nvPr/>
            </p:nvGrpSpPr>
            <p:grpSpPr bwMode="auto">
              <a:xfrm>
                <a:off x="5349240" y="3935602"/>
                <a:ext cx="613867" cy="605538"/>
                <a:chOff x="5502097" y="2295716"/>
                <a:chExt cx="461010" cy="454755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5594053" y="2381073"/>
                  <a:ext cx="369533" cy="369398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5502265" y="2295277"/>
                  <a:ext cx="255097" cy="25500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74" name="文本框 83"/>
            <p:cNvSpPr txBox="1">
              <a:spLocks noChangeArrowheads="1"/>
            </p:cNvSpPr>
            <p:nvPr/>
          </p:nvSpPr>
          <p:spPr bwMode="auto">
            <a:xfrm>
              <a:off x="5488594" y="4074931"/>
              <a:ext cx="478324" cy="237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2895858" y="3947707"/>
            <a:ext cx="6169120" cy="2627719"/>
            <a:chOff x="238407" y="4434080"/>
            <a:chExt cx="5728511" cy="1937907"/>
          </a:xfrm>
        </p:grpSpPr>
        <p:grpSp>
          <p:nvGrpSpPr>
            <p:cNvPr id="9263" name="组合 5"/>
            <p:cNvGrpSpPr/>
            <p:nvPr/>
          </p:nvGrpSpPr>
          <p:grpSpPr bwMode="auto">
            <a:xfrm>
              <a:off x="238407" y="4434080"/>
              <a:ext cx="5724700" cy="1937907"/>
              <a:chOff x="238407" y="4434080"/>
              <a:chExt cx="5724700" cy="193790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238407" y="4664216"/>
                <a:ext cx="5712639" cy="1520488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382055" y="4434080"/>
                <a:ext cx="3081998" cy="340472"/>
              </a:xfrm>
              <a:prstGeom prst="rect">
                <a:avLst/>
              </a:prstGeom>
              <a:blipFill>
                <a:blip r:embed="rId1"/>
                <a:stretch>
                  <a:fillRect t="-45000"/>
                </a:stretch>
              </a:blip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44875"/>
                    </a:solidFill>
                    <a:latin typeface="+mn-lt"/>
                    <a:ea typeface="+mn-ea"/>
                  </a:rPr>
                  <a:t>LED</a:t>
                </a:r>
                <a:endParaRPr lang="zh-CN" altLang="en-US" sz="2400" dirty="0">
                  <a:solidFill>
                    <a:srgbClr val="044875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9270" name="组合 87"/>
              <p:cNvGrpSpPr/>
              <p:nvPr/>
            </p:nvGrpSpPr>
            <p:grpSpPr bwMode="auto">
              <a:xfrm>
                <a:off x="5349240" y="5766449"/>
                <a:ext cx="613867" cy="605538"/>
                <a:chOff x="5502097" y="2295716"/>
                <a:chExt cx="461010" cy="454755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5594053" y="2380970"/>
                  <a:ext cx="369533" cy="369501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5502265" y="2295151"/>
                  <a:ext cx="255097" cy="255075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9264" name="文本框 88"/>
            <p:cNvSpPr txBox="1">
              <a:spLocks noChangeArrowheads="1"/>
            </p:cNvSpPr>
            <p:nvPr/>
          </p:nvSpPr>
          <p:spPr bwMode="auto">
            <a:xfrm>
              <a:off x="5488594" y="5905778"/>
              <a:ext cx="478324" cy="295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6315290" y="663784"/>
            <a:ext cx="5563266" cy="3453964"/>
            <a:chOff x="6187987" y="2600596"/>
            <a:chExt cx="5763947" cy="1940544"/>
          </a:xfrm>
        </p:grpSpPr>
        <p:sp>
          <p:nvSpPr>
            <p:cNvPr id="48" name="矩形 47"/>
            <p:cNvSpPr/>
            <p:nvPr/>
          </p:nvSpPr>
          <p:spPr>
            <a:xfrm>
              <a:off x="6187987" y="2859913"/>
              <a:ext cx="5711329" cy="1521652"/>
            </a:xfrm>
            <a:prstGeom prst="rect">
              <a:avLst/>
            </a:prstGeom>
            <a:noFill/>
            <a:ln w="1905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68379" y="2600596"/>
              <a:ext cx="3081998" cy="461665"/>
            </a:xfrm>
            <a:prstGeom prst="rect">
              <a:avLst/>
            </a:prstGeom>
            <a:blipFill>
              <a:blip r:embed="rId1"/>
              <a:stretch>
                <a:fillRect t="-45000"/>
              </a:stretch>
            </a:blip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44875"/>
                  </a:solidFill>
                  <a:latin typeface="+mn-lt"/>
                  <a:ea typeface="+mn-ea"/>
                </a:rPr>
                <a:t>Arduino Uno</a:t>
              </a:r>
              <a:endParaRPr lang="zh-CN" altLang="en-US" sz="2400" dirty="0">
                <a:solidFill>
                  <a:srgbClr val="044875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572363" y="2614877"/>
              <a:ext cx="171435" cy="461731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250" name="组合 100"/>
            <p:cNvGrpSpPr/>
            <p:nvPr/>
          </p:nvGrpSpPr>
          <p:grpSpPr bwMode="auto">
            <a:xfrm>
              <a:off x="11334256" y="3935602"/>
              <a:ext cx="613867" cy="605538"/>
              <a:chOff x="5502097" y="2295716"/>
              <a:chExt cx="461010" cy="454755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5594035" y="2381073"/>
                <a:ext cx="369551" cy="369398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5502243" y="2295277"/>
                <a:ext cx="255109" cy="25500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51" name="文本框 101"/>
            <p:cNvSpPr txBox="1">
              <a:spLocks noChangeArrowheads="1"/>
            </p:cNvSpPr>
            <p:nvPr/>
          </p:nvSpPr>
          <p:spPr bwMode="auto">
            <a:xfrm>
              <a:off x="11473610" y="4074931"/>
              <a:ext cx="478324" cy="397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  <a:p>
              <a:pPr eaLnBrk="1" hangingPunct="1"/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4" name="图片 3" descr="C:/Users/DELL/AppData/Local/Temp/kaimatting/20201016112743/output_aiMatting_20201016112747.pngoutput_aiMatting_20201016112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955" y="6292850"/>
            <a:ext cx="566420" cy="565150"/>
          </a:xfrm>
          <a:prstGeom prst="rect">
            <a:avLst/>
          </a:prstGeom>
        </p:spPr>
      </p:pic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31" y="942417"/>
            <a:ext cx="2758872" cy="2555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69" y="1130492"/>
            <a:ext cx="3106113" cy="24509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19" y="4349576"/>
            <a:ext cx="2696161" cy="18443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0" name="矩形 49"/>
          <p:cNvSpPr/>
          <p:nvPr/>
        </p:nvSpPr>
        <p:spPr bwMode="auto">
          <a:xfrm>
            <a:off x="3375901" y="3828410"/>
            <a:ext cx="165113" cy="778294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1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9100" y="2638425"/>
            <a:ext cx="571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5713" y="2638425"/>
            <a:ext cx="176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791325" y="3632200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原理介绍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logo_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805" y="159385"/>
            <a:ext cx="3629025" cy="1143000"/>
          </a:xfrm>
          <a:prstGeom prst="rect">
            <a:avLst/>
          </a:prstGeom>
        </p:spPr>
      </p:pic>
    </p:spTree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175*2849*735*73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WPS 演示</Application>
  <PresentationFormat>宽屏</PresentationFormat>
  <Paragraphs>286</Paragraphs>
  <Slides>18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Calibri Light</vt:lpstr>
      <vt:lpstr>微软雅黑</vt:lpstr>
      <vt:lpstr>Impact</vt:lpstr>
      <vt:lpstr>幼圆</vt:lpstr>
      <vt:lpstr>Arial Unicode MS</vt:lpstr>
      <vt:lpstr>微软雅黑 Light</vt:lpstr>
      <vt:lpstr>Levenim MT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creator/>
  <cp:keywords>RP</cp:keywords>
  <dc:description>RP</dc:description>
  <dc:subject>RP</dc:subject>
  <cp:category>RP</cp:category>
  <cp:lastModifiedBy>天选</cp:lastModifiedBy>
  <cp:revision>6</cp:revision>
  <dcterms:created xsi:type="dcterms:W3CDTF">2018-03-09T04:36:00Z</dcterms:created>
  <dcterms:modified xsi:type="dcterms:W3CDTF">2021-09-11T04:09:51Z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ADBF0D475A2246DAA46B349419BFA77A</vt:lpwstr>
  </property>
</Properties>
</file>